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6858000" cy="9906000" type="A4"/>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0" d="100"/>
          <a:sy n="50" d="100"/>
        </p:scale>
        <p:origin x="-1446" y="-120"/>
      </p:cViewPr>
      <p:guideLst>
        <p:guide orient="horz" pos="312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4E86498-F356-45FF-BF3B-F0813C89BA1F}" type="datetimeFigureOut">
              <a:rPr lang="ru-RU" smtClean="0"/>
              <a:pPr/>
              <a:t>17.10.2016</a:t>
            </a:fld>
            <a:endParaRPr lang="ru-RU"/>
          </a:p>
        </p:txBody>
      </p:sp>
      <p:sp>
        <p:nvSpPr>
          <p:cNvPr id="4" name="Образ слайда 3"/>
          <p:cNvSpPr>
            <a:spLocks noGrp="1" noRot="1" noChangeAspect="1"/>
          </p:cNvSpPr>
          <p:nvPr>
            <p:ph type="sldImg" idx="2"/>
          </p:nvPr>
        </p:nvSpPr>
        <p:spPr>
          <a:xfrm>
            <a:off x="2143125" y="750888"/>
            <a:ext cx="2601913" cy="375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8975" y="4759325"/>
            <a:ext cx="5510213" cy="451008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5F49D121-08EE-4394-AE86-9E29C526CD2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F49D121-08EE-4394-AE86-9E29C526CD20}" type="slidenum">
              <a:rPr lang="ru-RU" smtClean="0"/>
              <a:pPr/>
              <a:t>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F49D121-08EE-4394-AE86-9E29C526CD20}" type="slidenum">
              <a:rPr lang="ru-RU" smtClean="0"/>
              <a:pPr/>
              <a:t>21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077282"/>
            <a:ext cx="5829300" cy="212336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573264"/>
            <a:ext cx="1157288" cy="1220822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573264"/>
            <a:ext cx="3357563" cy="1220822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6365523"/>
            <a:ext cx="5829300" cy="1967442"/>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4405"/>
            <a:ext cx="2256235" cy="1678517"/>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934200"/>
            <a:ext cx="4114800" cy="81862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950315A-F458-4455-882E-4071EB60A7B4}" type="datetimeFigureOut">
              <a:rPr lang="ru-RU" smtClean="0"/>
              <a:pPr/>
              <a:t>17.10.2016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2967036-8CAD-4F1F-8BEB-45B9DA7042E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D950315A-F458-4455-882E-4071EB60A7B4}" type="datetimeFigureOut">
              <a:rPr lang="ru-RU" smtClean="0"/>
              <a:pPr/>
              <a:t>17.10.2016</a:t>
            </a:fld>
            <a:endParaRPr lang="ru-RU"/>
          </a:p>
        </p:txBody>
      </p:sp>
      <p:sp>
        <p:nvSpPr>
          <p:cNvPr id="5" name="Нижний колонтитул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82967036-8CAD-4F1F-8BEB-45B9DA7042E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19.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1.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571480" y="452406"/>
            <a:ext cx="5500702" cy="84330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002060"/>
                </a:solidFill>
                <a:effectLst/>
                <a:latin typeface="Times New Roman" pitchFamily="18" charset="0"/>
                <a:cs typeface="Times New Roman" pitchFamily="18" charset="0"/>
              </a:rPr>
              <a:t>                                     </a:t>
            </a:r>
            <a:endParaRPr kumimoji="0" lang="ru-RU" sz="14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400" i="0" u="none" strike="noStrike" cap="none" normalizeH="0" baseline="0" dirty="0" smtClean="0">
                <a:ln>
                  <a:solidFill>
                    <a:srgbClr val="FF0000"/>
                  </a:solidFill>
                </a:ln>
                <a:solidFill>
                  <a:srgbClr val="FF0000"/>
                </a:solidFill>
                <a:effectLst/>
                <a:latin typeface="Times New Roman" pitchFamily="18" charset="0"/>
                <a:ea typeface="Calibri" pitchFamily="34" charset="0"/>
                <a:cs typeface="Times New Roman" pitchFamily="18" charset="0"/>
              </a:rPr>
              <a:t>    </a:t>
            </a:r>
            <a:r>
              <a:rPr kumimoji="0" lang="kk-KZ" sz="2000" i="0" u="none" strike="noStrike" cap="none" normalizeH="0" baseline="0" dirty="0" smtClean="0">
                <a:ln>
                  <a:solidFill>
                    <a:srgbClr val="FF0000"/>
                  </a:solidFill>
                </a:ln>
                <a:solidFill>
                  <a:srgbClr val="FF0000"/>
                </a:solidFill>
                <a:effectLst/>
                <a:latin typeface="Times New Roman" pitchFamily="18" charset="0"/>
                <a:ea typeface="Calibri" pitchFamily="34" charset="0"/>
                <a:cs typeface="Times New Roman" pitchFamily="18" charset="0"/>
              </a:rPr>
              <a:t>№1</a:t>
            </a:r>
            <a:endParaRPr kumimoji="0" lang="kk-KZ" sz="1400" i="0" u="none" strike="noStrike" cap="none" normalizeH="0" baseline="0" dirty="0" smtClean="0">
              <a:ln>
                <a:solidFill>
                  <a:srgbClr val="FF0000"/>
                </a:solid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Жаңбырды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Жаңбырды бақылай отырып , оның бұлттан  жауатындығы және түрлерін айтып түсіндіру.Мысалы;Жай жаңбыр, өткінші жаңбыр, нөсер жаңбыр.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Ағаш түптерін қопсыту.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еңбек сүйгештікке тәрбиелеу, өздеріне берілген тапсырманы тиянақты орындауын қадағалау.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Ал керемет бұл қандай?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Төгіледі төбеден.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Көк теңізден құйғандай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Көл-көсір су не деген?                  (Жаңбыр)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Жұмбақ жаттатаотырып, балалардың есте сақтау қабілеттерін арртыру, сөздік қорларын дамыту, сөзді мәнерлі айтуға дағдыландыру.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Айгөлек-ау айгөлек</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ептілікке, шапшаңдыққа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Сұр қоян</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Ойыншылардың біреуі қоян болады.Барлық қалған балалар дөңгеленіп тұрады.Қоян дөңгелектің ортасынан орын алады.Балалар  тәрбиешімен бірге мынадай өлең айтады: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Бармақ болып тоғайға сұр көжек,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Жуынып жатыр бүгжеңдеп: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Тұмсығын жуды,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Құйрығын жуды,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Құлағына жуды-түртінді,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Құп-құрғақ боп сүртінді.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Қоян өзіне байланысты қимылдардың бәрін жасайды:тұмсыгын, құйрығын , құлағын жуады, бәрін сүртеді.Қос аяқтап кіріп, дөңгеленіп тұрғандардың біреуіне жақындай береді(қонаққа келе жатыр). Ол бала қоянмен ауысқандаойын аяқталады.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ойнауы:</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1.Сазбалшықтан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қала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құрастырайық.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Тәтті тоқаштар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пісірейік</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Қолшатыр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15216068.png"/>
          <p:cNvPicPr>
            <a:picLocks noChangeAspect="1"/>
          </p:cNvPicPr>
          <p:nvPr/>
        </p:nvPicPr>
        <p:blipFill>
          <a:blip r:embed="rId2"/>
          <a:stretch>
            <a:fillRect/>
          </a:stretch>
        </p:blipFill>
        <p:spPr>
          <a:xfrm rot="20427161">
            <a:off x="3493254" y="7556255"/>
            <a:ext cx="3429000" cy="1828800"/>
          </a:xfrm>
          <a:prstGeom prst="rect">
            <a:avLst/>
          </a:prstGeom>
        </p:spPr>
      </p:pic>
      <p:pic>
        <p:nvPicPr>
          <p:cNvPr id="7" name="Рисунок 6" descr="3046024-cute-falling-maple-leaf.jpg"/>
          <p:cNvPicPr>
            <a:picLocks noChangeAspect="1"/>
          </p:cNvPicPr>
          <p:nvPr/>
        </p:nvPicPr>
        <p:blipFill>
          <a:blip r:embed="rId3"/>
          <a:stretch>
            <a:fillRect/>
          </a:stretch>
        </p:blipFill>
        <p:spPr>
          <a:xfrm>
            <a:off x="4227916" y="0"/>
            <a:ext cx="1887277" cy="1523976"/>
          </a:xfrm>
          <a:prstGeom prst="rect">
            <a:avLst/>
          </a:prstGeom>
        </p:spPr>
      </p:pic>
      <p:pic>
        <p:nvPicPr>
          <p:cNvPr id="8" name="Рисунок 7" descr="KqmqLcFvxW0.jpg"/>
          <p:cNvPicPr>
            <a:picLocks noChangeAspect="1"/>
          </p:cNvPicPr>
          <p:nvPr/>
        </p:nvPicPr>
        <p:blipFill>
          <a:blip r:embed="rId4" cstate="print"/>
          <a:stretch>
            <a:fillRect/>
          </a:stretch>
        </p:blipFill>
        <p:spPr>
          <a:xfrm>
            <a:off x="285728" y="380968"/>
            <a:ext cx="595304" cy="595304"/>
          </a:xfrm>
          <a:prstGeom prst="rect">
            <a:avLst/>
          </a:prstGeom>
        </p:spPr>
      </p:pic>
      <p:pic>
        <p:nvPicPr>
          <p:cNvPr id="9" name="Рисунок 8" descr="kartinka-grib-300x300.jpg"/>
          <p:cNvPicPr>
            <a:picLocks noChangeAspect="1"/>
          </p:cNvPicPr>
          <p:nvPr/>
        </p:nvPicPr>
        <p:blipFill>
          <a:blip r:embed="rId5"/>
          <a:stretch>
            <a:fillRect/>
          </a:stretch>
        </p:blipFill>
        <p:spPr>
          <a:xfrm>
            <a:off x="4929198" y="5738818"/>
            <a:ext cx="1128714" cy="11287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857232" y="2024042"/>
            <a:ext cx="5286388" cy="52322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Жәндіктерді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Күзде  жәндіктер қысқа қалай  дайындалады?Мінекей, құмырсқаларды қараңдаршы, өз азықтарын жинап еңбектеніп жатыр.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Қыстың қамын жаз ойла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Біздің алаң.</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Ауладағы жапырақтарды жинау.Балалардың еңбекке ынтасын арттырып , өздігінен еңбек ете  білуге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Тыйым сөздерді жаттату.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Суға түкірме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Нанды баспа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Дастархан басында   кекірме</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т.б сөздердің мағынасын айтып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Итеріспек</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көгалда өткізіледі, үлкен  шеңбер  сызылады, ортаға екі ойыншы шығады.Егер бір аяқпен секіріп жүріп , екі  баланың біреуі екінші аяғын  жерге  тигізбестен қарсыласын шеңберден  итеріп шығарса жеңгені.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Аяғын жерге тигізіп алса, жеңілгені.Ойын жалғаса береді.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ойнауы:</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Тығылыспақ.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Тартқышқа  тартылу.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3.Допты қуалау.</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0_92469_20b45f0c_orig.png"/>
          <p:cNvPicPr>
            <a:picLocks noChangeAspect="1"/>
          </p:cNvPicPr>
          <p:nvPr/>
        </p:nvPicPr>
        <p:blipFill>
          <a:blip r:embed="rId2" cstate="print"/>
          <a:stretch>
            <a:fillRect/>
          </a:stretch>
        </p:blipFill>
        <p:spPr>
          <a:xfrm>
            <a:off x="0" y="0"/>
            <a:ext cx="6858000" cy="5151506"/>
          </a:xfrm>
          <a:prstGeom prst="rect">
            <a:avLst/>
          </a:prstGeom>
        </p:spPr>
      </p:pic>
      <p:pic>
        <p:nvPicPr>
          <p:cNvPr id="5" name="Рисунок 4" descr="0_14ffc8_ee6d2e12_orig.png"/>
          <p:cNvPicPr>
            <a:picLocks noChangeAspect="1"/>
          </p:cNvPicPr>
          <p:nvPr/>
        </p:nvPicPr>
        <p:blipFill>
          <a:blip r:embed="rId3"/>
          <a:stretch>
            <a:fillRect/>
          </a:stretch>
        </p:blipFill>
        <p:spPr>
          <a:xfrm>
            <a:off x="0" y="8486712"/>
            <a:ext cx="6858000" cy="1419288"/>
          </a:xfrm>
          <a:prstGeom prst="rect">
            <a:avLst/>
          </a:prstGeom>
        </p:spPr>
      </p:pic>
      <p:pic>
        <p:nvPicPr>
          <p:cNvPr id="6" name="Рисунок 5" descr="0_7befb_de919391_orig.png"/>
          <p:cNvPicPr>
            <a:picLocks noChangeAspect="1"/>
          </p:cNvPicPr>
          <p:nvPr/>
        </p:nvPicPr>
        <p:blipFill>
          <a:blip r:embed="rId4" cstate="print"/>
          <a:stretch>
            <a:fillRect/>
          </a:stretch>
        </p:blipFill>
        <p:spPr>
          <a:xfrm>
            <a:off x="4643446" y="6113220"/>
            <a:ext cx="2214554" cy="2634806"/>
          </a:xfrm>
          <a:prstGeom prst="rect">
            <a:avLst/>
          </a:prstGeom>
        </p:spPr>
      </p:pic>
      <p:pic>
        <p:nvPicPr>
          <p:cNvPr id="7" name="Рисунок 6" descr="0_1813a0_e2a8f734_orig.png"/>
          <p:cNvPicPr>
            <a:picLocks noChangeAspect="1"/>
          </p:cNvPicPr>
          <p:nvPr/>
        </p:nvPicPr>
        <p:blipFill>
          <a:blip r:embed="rId5" cstate="print"/>
          <a:stretch>
            <a:fillRect/>
          </a:stretch>
        </p:blipFill>
        <p:spPr>
          <a:xfrm>
            <a:off x="357166" y="7381892"/>
            <a:ext cx="3451708" cy="10001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0_14d957_59fdb192_orig.png"/>
          <p:cNvPicPr>
            <a:picLocks noChangeAspect="1"/>
          </p:cNvPicPr>
          <p:nvPr/>
        </p:nvPicPr>
        <p:blipFill>
          <a:blip r:embed="rId2"/>
          <a:stretch>
            <a:fillRect/>
          </a:stretch>
        </p:blipFill>
        <p:spPr>
          <a:xfrm>
            <a:off x="159246" y="0"/>
            <a:ext cx="6539508" cy="9906000"/>
          </a:xfrm>
          <a:prstGeom prst="rect">
            <a:avLst/>
          </a:prstGeom>
        </p:spPr>
      </p:pic>
      <p:pic>
        <p:nvPicPr>
          <p:cNvPr id="4" name="Рисунок 3" descr="0_1608ef_844e2c5e_orig.png"/>
          <p:cNvPicPr>
            <a:picLocks noChangeAspect="1"/>
          </p:cNvPicPr>
          <p:nvPr/>
        </p:nvPicPr>
        <p:blipFill>
          <a:blip r:embed="rId3"/>
          <a:stretch>
            <a:fillRect/>
          </a:stretch>
        </p:blipFill>
        <p:spPr>
          <a:xfrm>
            <a:off x="0" y="0"/>
            <a:ext cx="3786190" cy="4076668"/>
          </a:xfrm>
          <a:prstGeom prst="rect">
            <a:avLst/>
          </a:prstGeom>
        </p:spPr>
      </p:pic>
      <p:sp>
        <p:nvSpPr>
          <p:cNvPr id="25601" name="Rectangle 1"/>
          <p:cNvSpPr>
            <a:spLocks noChangeArrowheads="1"/>
          </p:cNvSpPr>
          <p:nvPr/>
        </p:nvSpPr>
        <p:spPr bwMode="auto">
          <a:xfrm>
            <a:off x="571480" y="309530"/>
            <a:ext cx="5786478" cy="93564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970213" algn="ctr"/>
              </a:tabLst>
            </a:pPr>
            <a:r>
              <a:rPr kumimoji="0" lang="kk-KZ"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№11</a:t>
            </a:r>
          </a:p>
          <a:p>
            <a:pPr marL="0" marR="0" lvl="0" indent="0" algn="just" defTabSz="914400" rtl="0" eaLnBrk="1" fontAlgn="base" latinLnBrk="0" hangingPunct="1">
              <a:lnSpc>
                <a:spcPct val="100000"/>
              </a:lnSpc>
              <a:spcBef>
                <a:spcPct val="0"/>
              </a:spcBef>
              <a:spcAft>
                <a:spcPct val="0"/>
              </a:spcAft>
              <a:buClrTx/>
              <a:buSzTx/>
              <a:buFontTx/>
              <a:buNone/>
              <a:tabLst>
                <a:tab pos="2970213" algn="ctr"/>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Күнді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Күн көзінің жарығын күннен тараған сәуле ( жарық) оның бүкіл табиғат үшін пайдалы да  қажеттілігін ашу.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Таяқшадан аттап өт</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Қуаласпақ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 Жылдамдыққа , ептілікке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Гүл  шоғы.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Алаңдағы жапырақтарды жинап , олардан әдемі гүл  шоғын жасау.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Е.Өтетілеуұлы .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Бағдаршам</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Бағдаршаммен таныстыру.Жолда жүру ережелерін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Е.Өтетілеуұлы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Бағдаршам</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Сақта  көше тәртібін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Бағдаршамның ал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тілін</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Біліпт алдым мен де: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Жасыл жанса,  демде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Алға кетем  лезде.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Сары  жанса , сабыр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Сақтай  тұрам әзір.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Жанса қызыл шоқтай,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Қаламын кілт тоқтай.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Үрпек төбет</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Тез жүгіре  білуге  үйрету, жылдамдыққа , батылдыққа  тәрбиелеу.</a:t>
            </a:r>
            <a:r>
              <a:rPr lang="kk-KZ" sz="1400" dirty="0" smtClean="0">
                <a:latin typeface="Times New Roman" pitchFamily="18" charset="0"/>
                <a:ea typeface="Calibri" pitchFamily="34" charset="0"/>
                <a:cs typeface="Times New Roman" pitchFamily="18" charset="0"/>
              </a:rPr>
              <a:t> Ойын барысы: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Балалардың біреуі  төбетті бейнелейді; ол ортада отырады.Қалған  балалар оған жай ғана жақындай түседі, ал тәрбиеші  осы кезде  былай дейді: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Алдыңғы екі аяққа басын сұғып,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Әнекей жалбыр төбет  жатыр сұлық,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Белгісіз жатқаны ұйықтап, яки  қалғып,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Момақан, сырт пішіні  жуас салғырт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Ояталық жақындап барайық та,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Қайтер екен содан  соң-қарайық та.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Төбет орынан  ұшып тұрып үре бастайды.Балалар  қаша жөнеледі.Төбет  оларды  қуа жөнеледі.Балалардың бәрі жан-жаққа қашып тығылады.Төбет қайтадан ортаға отырады .Ойын  жаңа бастаушымен қайта басталады.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ойнауы:</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1.Төбешіктен-төбешікке секір.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2.Күн мен түн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970213" algn="ctr"/>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Күн шуағы</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Рисунок 4" descr="KqmqLcFvxW0.jpg"/>
          <p:cNvPicPr>
            <a:picLocks noChangeAspect="1"/>
          </p:cNvPicPr>
          <p:nvPr/>
        </p:nvPicPr>
        <p:blipFill>
          <a:blip r:embed="rId4"/>
          <a:stretch>
            <a:fillRect/>
          </a:stretch>
        </p:blipFill>
        <p:spPr>
          <a:xfrm>
            <a:off x="4310056" y="3262288"/>
            <a:ext cx="1762150" cy="17621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_14ffb1_53576bcb_orig.png"/>
          <p:cNvPicPr>
            <a:picLocks noChangeAspect="1"/>
          </p:cNvPicPr>
          <p:nvPr/>
        </p:nvPicPr>
        <p:blipFill>
          <a:blip r:embed="rId2"/>
          <a:stretch>
            <a:fillRect/>
          </a:stretch>
        </p:blipFill>
        <p:spPr>
          <a:xfrm>
            <a:off x="34381" y="0"/>
            <a:ext cx="6823619" cy="1595414"/>
          </a:xfrm>
          <a:prstGeom prst="rect">
            <a:avLst/>
          </a:prstGeom>
        </p:spPr>
      </p:pic>
      <p:pic>
        <p:nvPicPr>
          <p:cNvPr id="3" name="Рисунок 2" descr="0_180c79_5019b5ac_orig.png"/>
          <p:cNvPicPr>
            <a:picLocks noChangeAspect="1"/>
          </p:cNvPicPr>
          <p:nvPr/>
        </p:nvPicPr>
        <p:blipFill>
          <a:blip r:embed="rId3" cstate="print"/>
          <a:stretch>
            <a:fillRect/>
          </a:stretch>
        </p:blipFill>
        <p:spPr>
          <a:xfrm>
            <a:off x="0" y="6927668"/>
            <a:ext cx="6858000" cy="2978331"/>
          </a:xfrm>
          <a:prstGeom prst="rect">
            <a:avLst/>
          </a:prstGeom>
        </p:spPr>
      </p:pic>
      <p:sp>
        <p:nvSpPr>
          <p:cNvPr id="26625" name="Rectangle 1"/>
          <p:cNvSpPr>
            <a:spLocks noChangeArrowheads="1"/>
          </p:cNvSpPr>
          <p:nvPr/>
        </p:nvSpPr>
        <p:spPr bwMode="auto">
          <a:xfrm>
            <a:off x="571480" y="1166786"/>
            <a:ext cx="564357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Тұманды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Күздегі  тұманды  бақылау , тұманның  қайдан пайда болатынын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Ағаштардың түптерін қопсыту.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Табиғатты  аялай  білуге , өсімдіктерге  қамқор  болуға , оларды күтіп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баптауға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Мақал-мәтел.</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Таза  болса- табиғат,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Аман болар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адамзат</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Мақал жаттату арқылы баланың сөздік қорын жетілдіріп, сөйлеу мәдениетін, ойлау  қабілеттерін дамыту, балалардың табиғат , денсаулық туралы түсініктерін  тереңдету.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 кішкене отбасы</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Үлкенді  сыйлауға тәрбиелеу.Отбасы мүшелерін   дұрыс атауға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Шымшық доп</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Алаңның ортасындағыбір  тағанның үстіне ұзындығы 30 см, ені 6-7 тақтайшаны қисайтып қояды.Оның төменгі жағына  кішкене доп қойылады.(Доп дұрыс  орналасу ұшін тақтайға  ойыс  жасап қою қажет).Ойнаушылавр тақтайшадан айналып тұрады.Басқарушы  таңдап алынады.Ол тақтайшаның жоғарырақ тұрған бос шетін аяғымен теуіп қалғанда, доп жоғары секіріп кетеді.Ойнаушылар  оны ұстап алады.Допты  ұстап алған бала  басқарушы болады да, ойын қайталанады. Ойынға бір мезгілде  5-6  баладан қатыса алады.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ойынын ұйымдастыру:</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1.Жарысу.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2.Төбешікке секіру.</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Рисунок 4" descr="0_14e530_6d56af03_orig.png"/>
          <p:cNvPicPr>
            <a:picLocks noChangeAspect="1"/>
          </p:cNvPicPr>
          <p:nvPr/>
        </p:nvPicPr>
        <p:blipFill>
          <a:blip r:embed="rId4" cstate="print"/>
          <a:stretch>
            <a:fillRect/>
          </a:stretch>
        </p:blipFill>
        <p:spPr>
          <a:xfrm>
            <a:off x="5500702" y="2809860"/>
            <a:ext cx="1140145" cy="1048360"/>
          </a:xfrm>
          <a:prstGeom prst="rect">
            <a:avLst/>
          </a:prstGeom>
        </p:spPr>
      </p:pic>
      <p:pic>
        <p:nvPicPr>
          <p:cNvPr id="6" name="Рисунок 5" descr="0_1813ab_f5a700d7_orig.png"/>
          <p:cNvPicPr>
            <a:picLocks noChangeAspect="1"/>
          </p:cNvPicPr>
          <p:nvPr/>
        </p:nvPicPr>
        <p:blipFill>
          <a:blip r:embed="rId5" cstate="print"/>
          <a:stretch>
            <a:fillRect/>
          </a:stretch>
        </p:blipFill>
        <p:spPr>
          <a:xfrm>
            <a:off x="5658298" y="738158"/>
            <a:ext cx="1199702" cy="1345558"/>
          </a:xfrm>
          <a:prstGeom prst="rect">
            <a:avLst/>
          </a:prstGeom>
        </p:spPr>
      </p:pic>
      <p:pic>
        <p:nvPicPr>
          <p:cNvPr id="7" name="Рисунок 6" descr="0_1813ab_f5a700d7_orig.png"/>
          <p:cNvPicPr>
            <a:picLocks noChangeAspect="1"/>
          </p:cNvPicPr>
          <p:nvPr/>
        </p:nvPicPr>
        <p:blipFill>
          <a:blip r:embed="rId6" cstate="print"/>
          <a:stretch>
            <a:fillRect/>
          </a:stretch>
        </p:blipFill>
        <p:spPr>
          <a:xfrm>
            <a:off x="5581664" y="1917620"/>
            <a:ext cx="347666" cy="389934"/>
          </a:xfrm>
          <a:prstGeom prst="rect">
            <a:avLst/>
          </a:prstGeom>
        </p:spPr>
      </p:pic>
      <p:pic>
        <p:nvPicPr>
          <p:cNvPr id="8" name="Рисунок 7" descr="0_1813ab_f5a700d7_orig.png"/>
          <p:cNvPicPr>
            <a:picLocks noChangeAspect="1"/>
          </p:cNvPicPr>
          <p:nvPr/>
        </p:nvPicPr>
        <p:blipFill>
          <a:blip r:embed="rId7" cstate="print"/>
          <a:stretch>
            <a:fillRect/>
          </a:stretch>
        </p:blipFill>
        <p:spPr>
          <a:xfrm>
            <a:off x="0" y="2095480"/>
            <a:ext cx="602443" cy="675686"/>
          </a:xfrm>
          <a:prstGeom prst="rect">
            <a:avLst/>
          </a:prstGeom>
        </p:spPr>
      </p:pic>
      <p:pic>
        <p:nvPicPr>
          <p:cNvPr id="9" name="Рисунок 8" descr="0_1813ab_f5a700d7_orig.png"/>
          <p:cNvPicPr>
            <a:picLocks noChangeAspect="1"/>
          </p:cNvPicPr>
          <p:nvPr/>
        </p:nvPicPr>
        <p:blipFill>
          <a:blip r:embed="rId8" cstate="print"/>
          <a:stretch>
            <a:fillRect/>
          </a:stretch>
        </p:blipFill>
        <p:spPr>
          <a:xfrm>
            <a:off x="0" y="3275212"/>
            <a:ext cx="633394" cy="710400"/>
          </a:xfrm>
          <a:prstGeom prst="rect">
            <a:avLst/>
          </a:prstGeom>
        </p:spPr>
      </p:pic>
      <p:pic>
        <p:nvPicPr>
          <p:cNvPr id="10" name="Рисунок 9" descr="0_1813ab_f5a700d7_orig.png"/>
          <p:cNvPicPr>
            <a:picLocks noChangeAspect="1"/>
          </p:cNvPicPr>
          <p:nvPr/>
        </p:nvPicPr>
        <p:blipFill>
          <a:blip r:embed="rId9" cstate="print"/>
          <a:stretch>
            <a:fillRect/>
          </a:stretch>
        </p:blipFill>
        <p:spPr>
          <a:xfrm>
            <a:off x="23207" y="4667248"/>
            <a:ext cx="538749" cy="604248"/>
          </a:xfrm>
          <a:prstGeom prst="rect">
            <a:avLst/>
          </a:prstGeom>
        </p:spPr>
      </p:pic>
      <p:pic>
        <p:nvPicPr>
          <p:cNvPr id="11" name="Рисунок 10" descr="0_1813ab_f5a700d7_orig.png"/>
          <p:cNvPicPr>
            <a:picLocks noChangeAspect="1"/>
          </p:cNvPicPr>
          <p:nvPr/>
        </p:nvPicPr>
        <p:blipFill>
          <a:blip r:embed="rId8" cstate="print"/>
          <a:stretch>
            <a:fillRect/>
          </a:stretch>
        </p:blipFill>
        <p:spPr>
          <a:xfrm>
            <a:off x="0" y="5989856"/>
            <a:ext cx="633394" cy="710400"/>
          </a:xfrm>
          <a:prstGeom prst="rect">
            <a:avLst/>
          </a:prstGeom>
        </p:spPr>
      </p:pic>
      <p:pic>
        <p:nvPicPr>
          <p:cNvPr id="13" name="Рисунок 12" descr="0_14e530_6d56af03_orig.png"/>
          <p:cNvPicPr>
            <a:picLocks noChangeAspect="1"/>
          </p:cNvPicPr>
          <p:nvPr/>
        </p:nvPicPr>
        <p:blipFill>
          <a:blip r:embed="rId10" cstate="print"/>
          <a:stretch>
            <a:fillRect/>
          </a:stretch>
        </p:blipFill>
        <p:spPr>
          <a:xfrm>
            <a:off x="1142984" y="7881958"/>
            <a:ext cx="776925" cy="714380"/>
          </a:xfrm>
          <a:prstGeom prst="rect">
            <a:avLst/>
          </a:prstGeom>
        </p:spPr>
      </p:pic>
      <p:pic>
        <p:nvPicPr>
          <p:cNvPr id="14" name="Рисунок 13" descr="0_1813ab_f5a700d7_orig.png"/>
          <p:cNvPicPr>
            <a:picLocks noChangeAspect="1"/>
          </p:cNvPicPr>
          <p:nvPr/>
        </p:nvPicPr>
        <p:blipFill>
          <a:blip r:embed="rId11" cstate="print"/>
          <a:stretch>
            <a:fillRect/>
          </a:stretch>
        </p:blipFill>
        <p:spPr>
          <a:xfrm>
            <a:off x="0" y="1095348"/>
            <a:ext cx="785794" cy="6756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0_14d96a_3ef34e8d_orig.png"/>
          <p:cNvPicPr>
            <a:picLocks noChangeAspect="1"/>
          </p:cNvPicPr>
          <p:nvPr/>
        </p:nvPicPr>
        <p:blipFill>
          <a:blip r:embed="rId2"/>
          <a:stretch>
            <a:fillRect/>
          </a:stretch>
        </p:blipFill>
        <p:spPr>
          <a:xfrm>
            <a:off x="0" y="523844"/>
            <a:ext cx="6445649" cy="6500858"/>
          </a:xfrm>
          <a:prstGeom prst="rect">
            <a:avLst/>
          </a:prstGeom>
        </p:spPr>
      </p:pic>
      <p:pic>
        <p:nvPicPr>
          <p:cNvPr id="4" name="Рисунок 3" descr="0_9243d_d9ecc867_orig.png"/>
          <p:cNvPicPr>
            <a:picLocks noChangeAspect="1"/>
          </p:cNvPicPr>
          <p:nvPr/>
        </p:nvPicPr>
        <p:blipFill>
          <a:blip r:embed="rId3" cstate="print"/>
          <a:stretch>
            <a:fillRect/>
          </a:stretch>
        </p:blipFill>
        <p:spPr>
          <a:xfrm>
            <a:off x="0" y="7809738"/>
            <a:ext cx="6858000" cy="2096262"/>
          </a:xfrm>
          <a:prstGeom prst="rect">
            <a:avLst/>
          </a:prstGeom>
        </p:spPr>
      </p:pic>
      <p:sp>
        <p:nvSpPr>
          <p:cNvPr id="27649" name="Rectangle 1"/>
          <p:cNvSpPr>
            <a:spLocks noChangeArrowheads="1"/>
          </p:cNvSpPr>
          <p:nvPr/>
        </p:nvSpPr>
        <p:spPr bwMode="auto">
          <a:xfrm>
            <a:off x="642918" y="309530"/>
            <a:ext cx="557214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№13</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Шықты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 ерекшеліктерін көрсете түсіндіру, шықтың пайда болу жолы.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Ағаш бұтақтарын жинау.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Балалардың бірлесіп жұмыс жасауға баулу, бастаған  істерін аяғына дейін тыңғылықты жасауға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Менің Отаным</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өлеңін жаттату.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Отан </a:t>
            </a:r>
            <a:r>
              <a:rPr kumimoji="0" lang="kk-KZ" sz="140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менің ата-анам,</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Отан-досым , бауырым.</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Отан-өлкем, астанам,</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Отан-туған ауылым.                   </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Отанын сүюге, құрметтеуге тәрбиелеу. Патриоттық сезімдерін арттыру.</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Қояндар секіреді</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Қос аяқпен секіруге үйрету.Ептілікке, шапшаңдыққа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Қаздар мен бақташы</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Ойыншылардың ішінен қасқыр мен бақташы таңдап  алады.Басқа балалар болады.Ортадан бір сызық созылады.Ол-қаздардың үйі болады.Бақташы қаздарды жайып шығады.Олар далада жайылып жүреді.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Бақташы: Қаздар, қаздар!?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Қаздар: га,га,га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Бақташы:тамақ жейсіңдер ме?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Қаздар: иә, иә, иә.</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Бақташы: Ендеше ұшыңдар.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Қаздар:жоқ , аш қасқыр бар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Жібермейді ол жолда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Бақташы: тез ұшыңдар қалайда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Осы  кезде қаздар  қанаттарын қағып ұшып  бақташыға  қарай жүгіреді.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Қасқыр ұстағандарын жинап қояды. Екі рет оянғандарында ауысып басқа балаларға кезек береді.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Еркін  ойындар.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Қаздар болып ұшайық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0_1813c2_7def553d_orig.png"/>
          <p:cNvPicPr>
            <a:picLocks noChangeAspect="1"/>
          </p:cNvPicPr>
          <p:nvPr/>
        </p:nvPicPr>
        <p:blipFill>
          <a:blip r:embed="rId4" cstate="print"/>
          <a:stretch>
            <a:fillRect/>
          </a:stretch>
        </p:blipFill>
        <p:spPr>
          <a:xfrm flipH="1">
            <a:off x="3857628" y="5453066"/>
            <a:ext cx="1004936" cy="1350835"/>
          </a:xfrm>
          <a:prstGeom prst="rect">
            <a:avLst/>
          </a:prstGeom>
        </p:spPr>
      </p:pic>
      <p:pic>
        <p:nvPicPr>
          <p:cNvPr id="7" name="Рисунок 6" descr="0_1813c2_7def553d_orig.png"/>
          <p:cNvPicPr>
            <a:picLocks noChangeAspect="1"/>
          </p:cNvPicPr>
          <p:nvPr/>
        </p:nvPicPr>
        <p:blipFill>
          <a:blip r:embed="rId4" cstate="print"/>
          <a:stretch>
            <a:fillRect/>
          </a:stretch>
        </p:blipFill>
        <p:spPr>
          <a:xfrm flipH="1">
            <a:off x="5286388" y="2095480"/>
            <a:ext cx="1004936" cy="1350835"/>
          </a:xfrm>
          <a:prstGeom prst="rect">
            <a:avLst/>
          </a:prstGeom>
        </p:spPr>
      </p:pic>
      <p:pic>
        <p:nvPicPr>
          <p:cNvPr id="8" name="Рисунок 7" descr="0_1813c2_7def553d_orig.png"/>
          <p:cNvPicPr>
            <a:picLocks noChangeAspect="1"/>
          </p:cNvPicPr>
          <p:nvPr/>
        </p:nvPicPr>
        <p:blipFill>
          <a:blip r:embed="rId4" cstate="print"/>
          <a:stretch>
            <a:fillRect/>
          </a:stretch>
        </p:blipFill>
        <p:spPr>
          <a:xfrm rot="20650214" flipH="1">
            <a:off x="-192031" y="5564516"/>
            <a:ext cx="1004936" cy="1350835"/>
          </a:xfrm>
          <a:prstGeom prst="rect">
            <a:avLst/>
          </a:prstGeom>
        </p:spPr>
      </p:pic>
      <p:pic>
        <p:nvPicPr>
          <p:cNvPr id="9" name="Рисунок 8" descr="0_1813c2_7def553d_orig.png"/>
          <p:cNvPicPr>
            <a:picLocks noChangeAspect="1"/>
          </p:cNvPicPr>
          <p:nvPr/>
        </p:nvPicPr>
        <p:blipFill>
          <a:blip r:embed="rId4" cstate="print"/>
          <a:stretch>
            <a:fillRect/>
          </a:stretch>
        </p:blipFill>
        <p:spPr>
          <a:xfrm flipH="1">
            <a:off x="4071942" y="0"/>
            <a:ext cx="1004936" cy="1350835"/>
          </a:xfrm>
          <a:prstGeom prst="rect">
            <a:avLst/>
          </a:prstGeom>
        </p:spPr>
      </p:pic>
      <p:pic>
        <p:nvPicPr>
          <p:cNvPr id="10" name="Рисунок 9" descr="0_1813c2_7def553d_orig.png"/>
          <p:cNvPicPr>
            <a:picLocks noChangeAspect="1"/>
          </p:cNvPicPr>
          <p:nvPr/>
        </p:nvPicPr>
        <p:blipFill>
          <a:blip r:embed="rId4" cstate="print"/>
          <a:stretch>
            <a:fillRect/>
          </a:stretch>
        </p:blipFill>
        <p:spPr>
          <a:xfrm rot="2435310" flipH="1">
            <a:off x="857232" y="0"/>
            <a:ext cx="1004936" cy="13508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785794" y="1023910"/>
            <a:ext cx="5643578"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Өткінші жаңбырды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Өткінші жаңбыр туралы  түсінік беру. Жаңбырдың пайдасы , жаңбыр жауғанына қарап егістікті, бау бақшаны , саяжайдағы көкөніс, жеміс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жидек  бәрін қолдан жауындатып суарудың пайдасын ашып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Ағаш түптерін қопсыту.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Ағаш  түптерін қопсыту арқылы балаларға өсімдіктерге  тыңайтқыш заттар топырақ арқылы баратындығын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Еңбекпен  ел көгерер,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Жаңбырмен жер көгерер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Мақал үйрету  арқылы балаларға  өсімдіктерге  тыңайтқыш заттар топырақ арқылы баратындығын түсіндіру.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Допты  қуып жет</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тез жүгіруге  үйрету, шапшаңдыққа , ептілікке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Кім тезірек?</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Секіргішпен секіруге үйрету, секіру қабілетін дамыту, ептілікке тәрбиелеу.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қолдарындағы секіргішпен алаңның бір жағына, бір-біріне бөгет жасамай сапқа  тұрады.Олардан 15-20 қадам қашықтықта сызық сызылады немесе жалаушалар байланған жіп тартылады.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келісілген сигнал бойынша бір мезгілде сызыққа бағыттала секіреді.Тәрбиеші сызықтың үстіне түскен баланы белгілеп алады.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Қолшатыр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14bac9_89d34576_orig.png"/>
          <p:cNvPicPr>
            <a:picLocks noChangeAspect="1"/>
          </p:cNvPicPr>
          <p:nvPr/>
        </p:nvPicPr>
        <p:blipFill>
          <a:blip r:embed="rId2"/>
          <a:stretch>
            <a:fillRect/>
          </a:stretch>
        </p:blipFill>
        <p:spPr>
          <a:xfrm>
            <a:off x="2500307" y="6526804"/>
            <a:ext cx="3786214" cy="3379196"/>
          </a:xfrm>
          <a:prstGeom prst="rect">
            <a:avLst/>
          </a:prstGeom>
        </p:spPr>
      </p:pic>
      <p:pic>
        <p:nvPicPr>
          <p:cNvPr id="4" name="Рисунок 3" descr="0_88116_5535d8eb_orig.png"/>
          <p:cNvPicPr>
            <a:picLocks noChangeAspect="1"/>
          </p:cNvPicPr>
          <p:nvPr/>
        </p:nvPicPr>
        <p:blipFill>
          <a:blip r:embed="rId3"/>
          <a:stretch>
            <a:fillRect/>
          </a:stretch>
        </p:blipFill>
        <p:spPr>
          <a:xfrm>
            <a:off x="357166" y="7739082"/>
            <a:ext cx="2125055" cy="1909772"/>
          </a:xfrm>
          <a:prstGeom prst="rect">
            <a:avLst/>
          </a:prstGeom>
        </p:spPr>
      </p:pic>
      <p:pic>
        <p:nvPicPr>
          <p:cNvPr id="5" name="Рисунок 4" descr="0_9243e_b869706b_orig.png"/>
          <p:cNvPicPr>
            <a:picLocks noChangeAspect="1"/>
          </p:cNvPicPr>
          <p:nvPr/>
        </p:nvPicPr>
        <p:blipFill>
          <a:blip r:embed="rId4" cstate="print"/>
          <a:stretch>
            <a:fillRect/>
          </a:stretch>
        </p:blipFill>
        <p:spPr>
          <a:xfrm>
            <a:off x="0" y="0"/>
            <a:ext cx="6858000" cy="1267750"/>
          </a:xfrm>
          <a:prstGeom prst="rect">
            <a:avLst/>
          </a:prstGeom>
        </p:spPr>
      </p:pic>
      <p:pic>
        <p:nvPicPr>
          <p:cNvPr id="6" name="Рисунок 5" descr="0_18139b_411ab512_orig.png"/>
          <p:cNvPicPr>
            <a:picLocks noChangeAspect="1"/>
          </p:cNvPicPr>
          <p:nvPr/>
        </p:nvPicPr>
        <p:blipFill>
          <a:blip r:embed="rId5" cstate="print"/>
          <a:stretch>
            <a:fillRect/>
          </a:stretch>
        </p:blipFill>
        <p:spPr>
          <a:xfrm>
            <a:off x="0" y="1166786"/>
            <a:ext cx="878403" cy="1071570"/>
          </a:xfrm>
          <a:prstGeom prst="rect">
            <a:avLst/>
          </a:prstGeom>
        </p:spPr>
      </p:pic>
      <p:pic>
        <p:nvPicPr>
          <p:cNvPr id="7" name="Рисунок 6" descr="0_18139b_411ab512_orig.png"/>
          <p:cNvPicPr>
            <a:picLocks noChangeAspect="1"/>
          </p:cNvPicPr>
          <p:nvPr/>
        </p:nvPicPr>
        <p:blipFill>
          <a:blip r:embed="rId5" cstate="print"/>
          <a:stretch>
            <a:fillRect/>
          </a:stretch>
        </p:blipFill>
        <p:spPr>
          <a:xfrm>
            <a:off x="0" y="2809860"/>
            <a:ext cx="878403" cy="1071570"/>
          </a:xfrm>
          <a:prstGeom prst="rect">
            <a:avLst/>
          </a:prstGeom>
        </p:spPr>
      </p:pic>
      <p:pic>
        <p:nvPicPr>
          <p:cNvPr id="8" name="Рисунок 7" descr="0_18139b_411ab512_orig.png"/>
          <p:cNvPicPr>
            <a:picLocks noChangeAspect="1"/>
          </p:cNvPicPr>
          <p:nvPr/>
        </p:nvPicPr>
        <p:blipFill>
          <a:blip r:embed="rId5" cstate="print"/>
          <a:stretch>
            <a:fillRect/>
          </a:stretch>
        </p:blipFill>
        <p:spPr>
          <a:xfrm>
            <a:off x="0" y="4667248"/>
            <a:ext cx="878403" cy="1071570"/>
          </a:xfrm>
          <a:prstGeom prst="rect">
            <a:avLst/>
          </a:prstGeom>
        </p:spPr>
      </p:pic>
      <p:pic>
        <p:nvPicPr>
          <p:cNvPr id="9" name="Рисунок 8" descr="0_18139b_411ab512_orig.png"/>
          <p:cNvPicPr>
            <a:picLocks noChangeAspect="1"/>
          </p:cNvPicPr>
          <p:nvPr/>
        </p:nvPicPr>
        <p:blipFill>
          <a:blip r:embed="rId5" cstate="print"/>
          <a:stretch>
            <a:fillRect/>
          </a:stretch>
        </p:blipFill>
        <p:spPr>
          <a:xfrm>
            <a:off x="0" y="6738950"/>
            <a:ext cx="878403" cy="10715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0_92441_4545912a_orig.png"/>
          <p:cNvPicPr>
            <a:picLocks noChangeAspect="1"/>
          </p:cNvPicPr>
          <p:nvPr/>
        </p:nvPicPr>
        <p:blipFill>
          <a:blip r:embed="rId2" cstate="print"/>
          <a:stretch>
            <a:fillRect/>
          </a:stretch>
        </p:blipFill>
        <p:spPr>
          <a:xfrm>
            <a:off x="214290" y="0"/>
            <a:ext cx="6643710" cy="1631752"/>
          </a:xfrm>
          <a:prstGeom prst="rect">
            <a:avLst/>
          </a:prstGeom>
        </p:spPr>
      </p:pic>
      <p:sp>
        <p:nvSpPr>
          <p:cNvPr id="29697" name="Rectangle 1"/>
          <p:cNvSpPr>
            <a:spLocks noChangeArrowheads="1"/>
          </p:cNvSpPr>
          <p:nvPr/>
        </p:nvSpPr>
        <p:spPr bwMode="auto">
          <a:xfrm>
            <a:off x="571480" y="881034"/>
            <a:ext cx="5786454"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Күздегі өсімдіктердің  түсін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Күзде  өлі  табиғатта болатын құбылыс өсімдіктерге  деәсер  ететіндігін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Біздің ойын алаңы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алаңындағы сарғайып түскен жапырақтарды жинау.Еңбекқорлыққа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 тынымсыз гуілдеп,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Болып кетті тым бұзық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Шуылдайды тал терек,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Жапырағын жұлғызып.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Тақпақ үйрету арқылы балалардың  есте сақтау қабілетін дамыту, тілдегі дауыс ырғағының мәнерлігін сезінуге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Айгөлек-ау, айгөлек</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Қимыл-қозғалысын дамыта отырып, шапшаңдыққа, ептілікке баулу.</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Фигура жасап шық</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Ойнаушылардың арасынан бастаушы  таңдалынып алынады.Ол шеткірек тұрады. Балалардың қалғандары жүгіреді , бір аяғымен екінші аяғын шалыс баса ( ирек  жүріспен) алаң бойы секіреді. Тәрбиешінің сигналынан, дабыл қағу  немесе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тоқта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 сөзден  кейін   барлығын орындарына  барып  қозғалмай тұрады.Басқарушы барлық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фигураларды</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айналып шығып , ең ұнайтынын таңдап алады. Енді  басқарушы бала беруші болып  саналады да, ал алдыңғы басқарушы қалған балаларға қосылады да  , ойын қайталанады.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ойын ұйымдастыру:</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Қуаласпақ.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Тығылыспақ.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Киіз үй</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0_14ffcb_c0cd6633_orig.png"/>
          <p:cNvPicPr>
            <a:picLocks noChangeAspect="1"/>
          </p:cNvPicPr>
          <p:nvPr/>
        </p:nvPicPr>
        <p:blipFill>
          <a:blip r:embed="rId3" cstate="print"/>
          <a:stretch>
            <a:fillRect/>
          </a:stretch>
        </p:blipFill>
        <p:spPr>
          <a:xfrm>
            <a:off x="928670" y="6953264"/>
            <a:ext cx="5715012" cy="2676912"/>
          </a:xfrm>
          <a:prstGeom prst="rect">
            <a:avLst/>
          </a:prstGeom>
        </p:spPr>
      </p:pic>
      <p:pic>
        <p:nvPicPr>
          <p:cNvPr id="5" name="Рисунок 4" descr="0_10d56b_155b96cc_orig.png"/>
          <p:cNvPicPr>
            <a:picLocks noChangeAspect="1"/>
          </p:cNvPicPr>
          <p:nvPr/>
        </p:nvPicPr>
        <p:blipFill>
          <a:blip r:embed="rId4" cstate="print"/>
          <a:stretch>
            <a:fillRect/>
          </a:stretch>
        </p:blipFill>
        <p:spPr>
          <a:xfrm>
            <a:off x="0" y="7539184"/>
            <a:ext cx="1874518" cy="2366816"/>
          </a:xfrm>
          <a:prstGeom prst="rect">
            <a:avLst/>
          </a:prstGeom>
        </p:spPr>
      </p:pic>
      <p:sp>
        <p:nvSpPr>
          <p:cNvPr id="6" name="Прямоугольник 5"/>
          <p:cNvSpPr/>
          <p:nvPr/>
        </p:nvSpPr>
        <p:spPr>
          <a:xfrm>
            <a:off x="0" y="7667644"/>
            <a:ext cx="571480" cy="500066"/>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dirty="0">
              <a:ln>
                <a:solidFill>
                  <a:schemeClr val="bg1"/>
                </a:solidFill>
              </a:ln>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0_105f96_8e551457_orig.png"/>
          <p:cNvPicPr>
            <a:picLocks noChangeAspect="1"/>
          </p:cNvPicPr>
          <p:nvPr/>
        </p:nvPicPr>
        <p:blipFill>
          <a:blip r:embed="rId2" cstate="print"/>
          <a:stretch>
            <a:fillRect/>
          </a:stretch>
        </p:blipFill>
        <p:spPr>
          <a:xfrm>
            <a:off x="4500570" y="2666984"/>
            <a:ext cx="2103371" cy="1908809"/>
          </a:xfrm>
          <a:prstGeom prst="rect">
            <a:avLst/>
          </a:prstGeom>
        </p:spPr>
      </p:pic>
      <p:pic>
        <p:nvPicPr>
          <p:cNvPr id="4" name="Рисунок 3" descr="0_14d98f_fb74a07a_orig.png"/>
          <p:cNvPicPr>
            <a:picLocks noChangeAspect="1"/>
          </p:cNvPicPr>
          <p:nvPr/>
        </p:nvPicPr>
        <p:blipFill>
          <a:blip r:embed="rId3"/>
          <a:stretch>
            <a:fillRect/>
          </a:stretch>
        </p:blipFill>
        <p:spPr>
          <a:xfrm rot="1648241">
            <a:off x="494460" y="-1320110"/>
            <a:ext cx="5723948" cy="4172122"/>
          </a:xfrm>
          <a:prstGeom prst="rect">
            <a:avLst/>
          </a:prstGeom>
        </p:spPr>
      </p:pic>
      <p:pic>
        <p:nvPicPr>
          <p:cNvPr id="3" name="Рисунок 2" descr="0_92466_adb903dd_orig.png"/>
          <p:cNvPicPr>
            <a:picLocks noChangeAspect="1"/>
          </p:cNvPicPr>
          <p:nvPr/>
        </p:nvPicPr>
        <p:blipFill>
          <a:blip r:embed="rId4" cstate="print"/>
          <a:stretch>
            <a:fillRect/>
          </a:stretch>
        </p:blipFill>
        <p:spPr>
          <a:xfrm rot="16200000">
            <a:off x="978363" y="4026362"/>
            <a:ext cx="4901275" cy="6858000"/>
          </a:xfrm>
          <a:prstGeom prst="rect">
            <a:avLst/>
          </a:prstGeom>
        </p:spPr>
      </p:pic>
      <p:sp>
        <p:nvSpPr>
          <p:cNvPr id="30721" name="Rectangle 1"/>
          <p:cNvSpPr>
            <a:spLocks noChangeArrowheads="1"/>
          </p:cNvSpPr>
          <p:nvPr/>
        </p:nvSpPr>
        <p:spPr bwMode="auto">
          <a:xfrm>
            <a:off x="428604" y="1023910"/>
            <a:ext cx="5857892"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Кемпірқосақты бақылау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 ерекшеліктерін түсіндіре  отырып , жаңбырдан  кейін аспанда  әшкейленген кемпірқосақ шығатыны туралы түсінік беру. Түстерін ажыратып  айту.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Біздің аула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Ауладағы ағаш бұтақтарын жинау .Балаларды еңбексүйгіштікке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Жұмбақ: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Алдым да әр түрінен  жібек жіптің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Аспанға әшекейлеп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Кесте тіктім.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(Кемпірқосақ)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Түстерді ажырата білу.  Балалардың ой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өрісін дамыту, есте сақтау қабілетін арттыру.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Тышқан мен мысық</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ептілікке , шапшаңдыққа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Қимақ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Бұл  ойынды жіп керіп , сол керілген  жіпке әр түрлі  ұзындықта кішкентай ойыншықтар байлап қояды.Ойын көңілді болу үшін ойыншының көзін байлап қояды.Ойын бастаушы оның қолына қайшы ұстатып,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осы ойыншықтан барда қалағаныңды қиып ал</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,-дейді.Ойыншы қиып алған ойыншығын алады.Егер бірінші рет қия алмаса , екінші рет әрекеттенуге болмайды.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1.Әткеншек тебу.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2.Ирек жолмен жүру.</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571480" y="881034"/>
            <a:ext cx="5500726"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Ауа-райын бақылау.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Күннің  қанша градусқа төмендегенін бақылау. Күзгі табиғат құбылыстарын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Гүл тұқымдарын жинау.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Гүлдің тұқымнан өсетінін түсіндіру, көктемде  тұқымды гүлзарларға себетіндігіміз, тұқымнан гүл өсетіндігін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Сипап өткен самалға,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Тербеледі сары алма.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Көз салып едім бақшаға,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Қауын біткен сары ала.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Дидактикалық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Жемістер мен көкөністер</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Жемістер мен көкөністерді  ажырату.Олардың адам ағзасына  тигізер пайдасын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Тышқан мен мысық</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тату ойнауға үйрету .Тез жүгіруге , ептілікке, шапшаңдыққа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Доппен ұрып алу</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дөңгеленіп тұрады.Тәрбиеші  жүргізушіні таңдап алады да , допты береді.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 екі , үш</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дегенде балалар жан- жаққа қашады.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Жүргізуші доппен ұрады.Кімге тисе сол ойыннан шығады:Ойын осылай жалғасады.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Еркін ойын:</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Қуыршақты киіндіреміз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Отбасы</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 көңілді балалар</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1813a4_20af60a3_orig.png"/>
          <p:cNvPicPr>
            <a:picLocks noChangeAspect="1"/>
          </p:cNvPicPr>
          <p:nvPr/>
        </p:nvPicPr>
        <p:blipFill>
          <a:blip r:embed="rId2" cstate="print"/>
          <a:stretch>
            <a:fillRect/>
          </a:stretch>
        </p:blipFill>
        <p:spPr>
          <a:xfrm>
            <a:off x="0" y="6333190"/>
            <a:ext cx="6858000" cy="3572810"/>
          </a:xfrm>
          <a:prstGeom prst="rect">
            <a:avLst/>
          </a:prstGeom>
        </p:spPr>
      </p:pic>
      <p:pic>
        <p:nvPicPr>
          <p:cNvPr id="4" name="Рисунок 3" descr="0_14ffc8_ee6d2e12_orig.png"/>
          <p:cNvPicPr>
            <a:picLocks noChangeAspect="1"/>
          </p:cNvPicPr>
          <p:nvPr/>
        </p:nvPicPr>
        <p:blipFill>
          <a:blip r:embed="rId3"/>
          <a:stretch>
            <a:fillRect/>
          </a:stretch>
        </p:blipFill>
        <p:spPr>
          <a:xfrm>
            <a:off x="0" y="0"/>
            <a:ext cx="6858000" cy="1419288"/>
          </a:xfrm>
          <a:prstGeom prst="rect">
            <a:avLst/>
          </a:prstGeom>
        </p:spPr>
      </p:pic>
      <p:pic>
        <p:nvPicPr>
          <p:cNvPr id="5" name="Рисунок 4" descr="0_14e555_9d6b9ee6_orig.png"/>
          <p:cNvPicPr>
            <a:picLocks noChangeAspect="1"/>
          </p:cNvPicPr>
          <p:nvPr/>
        </p:nvPicPr>
        <p:blipFill>
          <a:blip r:embed="rId4" cstate="print"/>
          <a:stretch>
            <a:fillRect/>
          </a:stretch>
        </p:blipFill>
        <p:spPr>
          <a:xfrm>
            <a:off x="5286388" y="2738422"/>
            <a:ext cx="1292355" cy="90830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_14d96a_3ef34e8d_orig.png"/>
          <p:cNvPicPr>
            <a:picLocks noChangeAspect="1"/>
          </p:cNvPicPr>
          <p:nvPr/>
        </p:nvPicPr>
        <p:blipFill>
          <a:blip r:embed="rId2"/>
          <a:stretch>
            <a:fillRect/>
          </a:stretch>
        </p:blipFill>
        <p:spPr>
          <a:xfrm>
            <a:off x="428604" y="1523976"/>
            <a:ext cx="6091492" cy="6143668"/>
          </a:xfrm>
          <a:prstGeom prst="rect">
            <a:avLst/>
          </a:prstGeom>
        </p:spPr>
      </p:pic>
      <p:sp>
        <p:nvSpPr>
          <p:cNvPr id="32769" name="Rectangle 1"/>
          <p:cNvSpPr>
            <a:spLocks noChangeArrowheads="1"/>
          </p:cNvSpPr>
          <p:nvPr/>
        </p:nvSpPr>
        <p:spPr bwMode="auto">
          <a:xfrm>
            <a:off x="642918" y="738158"/>
            <a:ext cx="557214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38375" algn="l"/>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№18</a:t>
            </a:r>
          </a:p>
          <a:p>
            <a:pPr marL="0" marR="0" lvl="0" indent="0" algn="ctr" defTabSz="914400" rtl="0" eaLnBrk="1" fontAlgn="base" latinLnBrk="0" hangingPunct="1">
              <a:lnSpc>
                <a:spcPct val="100000"/>
              </a:lnSpc>
              <a:spcBef>
                <a:spcPct val="0"/>
              </a:spcBef>
              <a:spcAft>
                <a:spcPct val="0"/>
              </a:spcAft>
              <a:buClrTx/>
              <a:buSzTx/>
              <a:buFontTx/>
              <a:buNone/>
              <a:tabLst>
                <a:tab pos="2238375" algn="l"/>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Көгершінді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Балаларға көгершінің немен қоректенетіні, қайда мекендейтіні , тұмсығы дене пішіні түсі, қалай дыбыстайтынын үйретіп , оларға қамқорлық жасауға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Ауладағы   құстарға жем беру.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Табиғатты  аялай білуге , құстарға қамқор болуға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Жылы  жаққа ұшпайтын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Біздің жақта  қыстайтын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 жүрсе жуықта,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Жем шашуды ұмытпа!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Балаларға тақпақ  жаттата отырып , есте сақтау қабілеттерін  дамыту, тілдегі  дауыс ырғағының мәнерлілігін сезінуге мүмкіндік туғызу.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Шымшық доп</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Допты қатты тебуге, оны ұстап алуға үйрету.Ептілікке, жылдамдыққа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Ұстаушы, лентаны ал</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шапшаңдыққа , тапқырлыққа , жылдам шешім қабылдауға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Ойнаушылар шеңбер жасап тұрады, ұстаушыны таңдап алады.Ұстаушыдан басқасы түсті  матаның немесе лентаның қиындысын алады да, оны мойынынан  айқара айналдыра байлайды.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Ұстаушы шеңбердің ортасында  тұрады.Тәрбиешінің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Жүгір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  сигналы бойынша балалар бет-бетімен алаңға кетеді.Ұстаушы ойнаушылардың соңынан жүгіріп, біреуінің лентасын суырып алуға тырысады.Лентасынан айрылғандар  уақытша  бір жаққа  шығып тұрады.Тәрбиешінің: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 екі, үш, тездете шеңберге  жүгір!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 сигналы бойынша  балалар шеңбер құрып тұрады. Ұстаушышы  алынған  ленталардың санын есептеп, оны  балаларға  қайтып береді.Ойывн жаңадан ұстаушы  тағайындаудан басталып , қайталанады.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38375" algn="l"/>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Құс болып ұшайық</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7bea3_c1350d65_orig.png"/>
          <p:cNvPicPr>
            <a:picLocks noChangeAspect="1"/>
          </p:cNvPicPr>
          <p:nvPr/>
        </p:nvPicPr>
        <p:blipFill>
          <a:blip r:embed="rId3"/>
          <a:stretch>
            <a:fillRect/>
          </a:stretch>
        </p:blipFill>
        <p:spPr>
          <a:xfrm>
            <a:off x="0" y="0"/>
            <a:ext cx="6858000" cy="9906000"/>
          </a:xfrm>
          <a:prstGeom prst="rect">
            <a:avLst/>
          </a:prstGeom>
        </p:spPr>
      </p:pic>
      <p:pic>
        <p:nvPicPr>
          <p:cNvPr id="5" name="Рисунок 4" descr="0_9246b_388406a3_orig.png"/>
          <p:cNvPicPr>
            <a:picLocks noChangeAspect="1"/>
          </p:cNvPicPr>
          <p:nvPr/>
        </p:nvPicPr>
        <p:blipFill>
          <a:blip r:embed="rId4" cstate="print"/>
          <a:stretch>
            <a:fillRect/>
          </a:stretch>
        </p:blipFill>
        <p:spPr>
          <a:xfrm>
            <a:off x="3714752" y="8096272"/>
            <a:ext cx="2152653" cy="140864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_1813a2_24e1e6b1_orig.png"/>
          <p:cNvPicPr>
            <a:picLocks noChangeAspect="1"/>
          </p:cNvPicPr>
          <p:nvPr/>
        </p:nvPicPr>
        <p:blipFill>
          <a:blip r:embed="rId2"/>
          <a:stretch>
            <a:fillRect/>
          </a:stretch>
        </p:blipFill>
        <p:spPr>
          <a:xfrm>
            <a:off x="357166" y="1452538"/>
            <a:ext cx="6097459" cy="5786478"/>
          </a:xfrm>
          <a:prstGeom prst="rect">
            <a:avLst/>
          </a:prstGeom>
        </p:spPr>
      </p:pic>
      <p:sp>
        <p:nvSpPr>
          <p:cNvPr id="33793" name="Rectangle 1"/>
          <p:cNvSpPr>
            <a:spLocks noChangeArrowheads="1"/>
          </p:cNvSpPr>
          <p:nvPr/>
        </p:nvSpPr>
        <p:spPr bwMode="auto">
          <a:xfrm>
            <a:off x="571480" y="809596"/>
            <a:ext cx="5643578"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Күзгі көріністі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 ерекшеліктерін айыра ьілуге ; күннің   салқындауы, жаңбырдың жиі жаууы, жапырақтардың сарғаюы, адамдардың жылы киінуі туралы  түсінік қалыптастыру.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 </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алаңы.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алаңындағы  ағаш   бұтақтарын жинау.Балаларды  еңбексүйгіштікке баулу. Өз алаңдарын таза ұстауға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өлеңі.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 мезгілінің ерекшелігін айтып, тақпақ жаттатқызып, сөздік қорын молайту, есте сақтау  қабілетін дамыту.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Көрінеді шалғайдан,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Бел-белестер сарғайған.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Сары жапырақтар төгілген,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Тоғайды да көрдім мен.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Қашпа, доп</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шартын сақтай отырып, топ  болып  ойнауға, қимыл-қозғалысын дамытуға , ептілікке, шапшаңдыққа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Жүгіріп өтуге үлгер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Ептілікке, шапшаңдыққа , батылдыққа тәрбиелеу, тез секіруге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барысы: Тәрбиеші балалардың  біреуімен жіптің екі ұшын (ұзындығы 3-4м.) ұстап, оны жүгіріп келе жатқан балалардың бағытына қарай жайлап айналдырады.Балалар бірінен соң бірі, жіп жоғары көтерілген кезде жіптің  астынан жүгіріп өтуге үлгеруі қажет.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Тәрбиеші балалар қимылын реттеп отырады.Ол әрбір жүргізушіге: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Жүгір!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 сигнал береді.Әрі қарай жіптің өтуге тырысулары қажет</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Қуаласпақ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Қояндар секіреді.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Қолшатыр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92443_c3a003cd_orig.jpg"/>
          <p:cNvPicPr>
            <a:picLocks noChangeAspect="1"/>
          </p:cNvPicPr>
          <p:nvPr/>
        </p:nvPicPr>
        <p:blipFill>
          <a:blip r:embed="rId3"/>
          <a:stretch>
            <a:fillRect/>
          </a:stretch>
        </p:blipFill>
        <p:spPr>
          <a:xfrm>
            <a:off x="0" y="8493718"/>
            <a:ext cx="6858000" cy="1412282"/>
          </a:xfrm>
          <a:prstGeom prst="rect">
            <a:avLst/>
          </a:prstGeom>
        </p:spPr>
      </p:pic>
      <p:pic>
        <p:nvPicPr>
          <p:cNvPr id="5" name="Рисунок 4" descr="0_1813a0_e2a8f734_orig.png"/>
          <p:cNvPicPr>
            <a:picLocks noChangeAspect="1"/>
          </p:cNvPicPr>
          <p:nvPr/>
        </p:nvPicPr>
        <p:blipFill>
          <a:blip r:embed="rId4" cstate="print"/>
          <a:stretch>
            <a:fillRect/>
          </a:stretch>
        </p:blipFill>
        <p:spPr>
          <a:xfrm>
            <a:off x="0" y="0"/>
            <a:ext cx="5643578" cy="16352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_1608ed_f55e2df9_orig.png"/>
          <p:cNvPicPr>
            <a:picLocks noChangeAspect="1"/>
          </p:cNvPicPr>
          <p:nvPr/>
        </p:nvPicPr>
        <p:blipFill>
          <a:blip r:embed="rId2" cstate="print"/>
          <a:stretch>
            <a:fillRect/>
          </a:stretch>
        </p:blipFill>
        <p:spPr>
          <a:xfrm>
            <a:off x="2970122" y="0"/>
            <a:ext cx="3887878" cy="1815797"/>
          </a:xfrm>
          <a:prstGeom prst="rect">
            <a:avLst/>
          </a:prstGeom>
        </p:spPr>
      </p:pic>
      <p:sp>
        <p:nvSpPr>
          <p:cNvPr id="14337" name="Rectangle 1"/>
          <p:cNvSpPr>
            <a:spLocks noChangeArrowheads="1"/>
          </p:cNvSpPr>
          <p:nvPr/>
        </p:nvSpPr>
        <p:spPr bwMode="auto">
          <a:xfrm>
            <a:off x="1000108" y="881034"/>
            <a:ext cx="4929222" cy="76020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002060"/>
                </a:solidFill>
                <a:effectLst/>
                <a:latin typeface="Times New Roman" pitchFamily="18" charset="0"/>
                <a:cs typeface="Times New Roman" pitchFamily="18" charset="0"/>
              </a:rPr>
              <a:t>                                                    </a:t>
            </a:r>
            <a:endParaRPr kumimoji="0" lang="ru-RU" sz="20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Бұлтты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Бұлттың түзілуі және олардың түрлерін :шарпы, будақ,қабатты бұлииарды ажырату</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:Ауладағы гүлдерді суару.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қоршаған әлемге қамқорлықпен қарауға, табиғат әсемдігін сезіне білуге тәрбелеу.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Аспанға ұшар бу болып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Жерге қайтар су болып.           (Бұлт)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Жұмбақ жаттата   отырып, балалардың  тіл байлығын байыту, дыбыстардың дұрыс айтуын қадағалау.Ойлау қабілетін арттыру.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Кімге қандай құрал керек?</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Қандай жағдайда әр нәрсенің қажеттілігін білу мақсатында ойнату.Шапшаңдыққа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Соқыр теке</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Соқыртеке кең бөлмеде , аулада ойнауға  болатын қызықты ойын.Шеңбер сызылып , оның  ортасына көзі байланған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соқыртеке</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жіберіледі.Қалғандары оны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соқыртеке бақ-бақ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деп мазақтап түртіп қашады.Бірақ олар шеңберден шығып кетпеуі тиіс.Егер  соқыртеке ойыншылардың  бірін ұстап алса, даусына қарап оның атын айтады.Дәл тапса  ұсталған адамның көзі байланып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соқыртек</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болады.Ойынщылардың көзі байлаулы адамды әдейі сөзбен жетектеп отырып, алдап , шұңқырға , бағанаға қарай бағыттайды.Бұл ойынды көңілді, күлкілі етеді.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1.Әткіншектебу.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Тартылғышқа тартылу.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 тату баламыз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Рисунок 4" descr="5391.jpg"/>
          <p:cNvPicPr>
            <a:picLocks noChangeAspect="1"/>
          </p:cNvPicPr>
          <p:nvPr/>
        </p:nvPicPr>
        <p:blipFill>
          <a:blip r:embed="rId3" cstate="print"/>
          <a:stretch>
            <a:fillRect/>
          </a:stretch>
        </p:blipFill>
        <p:spPr>
          <a:xfrm>
            <a:off x="0" y="0"/>
            <a:ext cx="1214422" cy="1114840"/>
          </a:xfrm>
          <a:prstGeom prst="rect">
            <a:avLst/>
          </a:prstGeom>
        </p:spPr>
      </p:pic>
      <p:pic>
        <p:nvPicPr>
          <p:cNvPr id="6" name="Рисунок 5" descr="peo01POfLNY.jpg"/>
          <p:cNvPicPr>
            <a:picLocks noChangeAspect="1"/>
          </p:cNvPicPr>
          <p:nvPr/>
        </p:nvPicPr>
        <p:blipFill>
          <a:blip r:embed="rId4"/>
          <a:stretch>
            <a:fillRect/>
          </a:stretch>
        </p:blipFill>
        <p:spPr>
          <a:xfrm>
            <a:off x="4857760" y="7310454"/>
            <a:ext cx="1729529" cy="2187578"/>
          </a:xfrm>
          <a:prstGeom prst="rect">
            <a:avLst/>
          </a:prstGeom>
        </p:spPr>
      </p:pic>
      <p:pic>
        <p:nvPicPr>
          <p:cNvPr id="7" name="Рисунок 6" descr="KqmqLcFvxW0.jpg"/>
          <p:cNvPicPr>
            <a:picLocks noChangeAspect="1"/>
          </p:cNvPicPr>
          <p:nvPr/>
        </p:nvPicPr>
        <p:blipFill>
          <a:blip r:embed="rId5"/>
          <a:stretch>
            <a:fillRect/>
          </a:stretch>
        </p:blipFill>
        <p:spPr>
          <a:xfrm>
            <a:off x="3357562" y="8167710"/>
            <a:ext cx="1428782" cy="1428782"/>
          </a:xfrm>
          <a:prstGeom prst="rect">
            <a:avLst/>
          </a:prstGeom>
        </p:spPr>
      </p:pic>
      <p:pic>
        <p:nvPicPr>
          <p:cNvPr id="8" name="Рисунок 7" descr="15216068.png"/>
          <p:cNvPicPr>
            <a:picLocks noChangeAspect="1"/>
          </p:cNvPicPr>
          <p:nvPr/>
        </p:nvPicPr>
        <p:blipFill>
          <a:blip r:embed="rId6"/>
          <a:stretch>
            <a:fillRect/>
          </a:stretch>
        </p:blipFill>
        <p:spPr>
          <a:xfrm rot="12571840" flipV="1">
            <a:off x="-186354" y="7567618"/>
            <a:ext cx="3429000" cy="1597059"/>
          </a:xfrm>
          <a:prstGeom prst="rect">
            <a:avLst/>
          </a:prstGeom>
        </p:spPr>
      </p:pic>
      <p:pic>
        <p:nvPicPr>
          <p:cNvPr id="9" name="Рисунок 8" descr="5391.jpg"/>
          <p:cNvPicPr>
            <a:picLocks noChangeAspect="1"/>
          </p:cNvPicPr>
          <p:nvPr/>
        </p:nvPicPr>
        <p:blipFill>
          <a:blip r:embed="rId3" cstate="print"/>
          <a:stretch>
            <a:fillRect/>
          </a:stretch>
        </p:blipFill>
        <p:spPr>
          <a:xfrm>
            <a:off x="5286388" y="2809860"/>
            <a:ext cx="1214422" cy="1114840"/>
          </a:xfrm>
          <a:prstGeom prst="rect">
            <a:avLst/>
          </a:prstGeom>
        </p:spPr>
      </p:pic>
      <p:pic>
        <p:nvPicPr>
          <p:cNvPr id="11" name="Рисунок 10" descr="5391.jpg"/>
          <p:cNvPicPr>
            <a:picLocks noChangeAspect="1"/>
          </p:cNvPicPr>
          <p:nvPr/>
        </p:nvPicPr>
        <p:blipFill>
          <a:blip r:embed="rId7" cstate="print"/>
          <a:stretch>
            <a:fillRect/>
          </a:stretch>
        </p:blipFill>
        <p:spPr>
          <a:xfrm>
            <a:off x="0" y="2024042"/>
            <a:ext cx="847708" cy="7781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0_1813a2_24e1e6b1_orig.png"/>
          <p:cNvPicPr>
            <a:picLocks noChangeAspect="1"/>
          </p:cNvPicPr>
          <p:nvPr/>
        </p:nvPicPr>
        <p:blipFill>
          <a:blip r:embed="rId2"/>
          <a:stretch>
            <a:fillRect/>
          </a:stretch>
        </p:blipFill>
        <p:spPr>
          <a:xfrm>
            <a:off x="2500306" y="5167314"/>
            <a:ext cx="1857388" cy="1762658"/>
          </a:xfrm>
          <a:prstGeom prst="rect">
            <a:avLst/>
          </a:prstGeom>
        </p:spPr>
      </p:pic>
      <p:pic>
        <p:nvPicPr>
          <p:cNvPr id="7" name="Рисунок 6" descr="0_1813a2_24e1e6b1_orig.png"/>
          <p:cNvPicPr>
            <a:picLocks noChangeAspect="1"/>
          </p:cNvPicPr>
          <p:nvPr/>
        </p:nvPicPr>
        <p:blipFill>
          <a:blip r:embed="rId2"/>
          <a:stretch>
            <a:fillRect/>
          </a:stretch>
        </p:blipFill>
        <p:spPr>
          <a:xfrm>
            <a:off x="642918" y="2381232"/>
            <a:ext cx="2384329" cy="2262724"/>
          </a:xfrm>
          <a:prstGeom prst="rect">
            <a:avLst/>
          </a:prstGeom>
        </p:spPr>
      </p:pic>
      <p:pic>
        <p:nvPicPr>
          <p:cNvPr id="6" name="Рисунок 5" descr="0_1813a2_24e1e6b1_orig.png"/>
          <p:cNvPicPr>
            <a:picLocks noChangeAspect="1"/>
          </p:cNvPicPr>
          <p:nvPr/>
        </p:nvPicPr>
        <p:blipFill>
          <a:blip r:embed="rId2"/>
          <a:stretch>
            <a:fillRect/>
          </a:stretch>
        </p:blipFill>
        <p:spPr>
          <a:xfrm>
            <a:off x="4000504" y="2738422"/>
            <a:ext cx="1857388" cy="1762658"/>
          </a:xfrm>
          <a:prstGeom prst="rect">
            <a:avLst/>
          </a:prstGeom>
        </p:spPr>
      </p:pic>
      <p:pic>
        <p:nvPicPr>
          <p:cNvPr id="5" name="Рисунок 4" descr="0_14e545_66937927_orig.png"/>
          <p:cNvPicPr>
            <a:picLocks noChangeAspect="1"/>
          </p:cNvPicPr>
          <p:nvPr/>
        </p:nvPicPr>
        <p:blipFill>
          <a:blip r:embed="rId3" cstate="print"/>
          <a:stretch>
            <a:fillRect/>
          </a:stretch>
        </p:blipFill>
        <p:spPr>
          <a:xfrm>
            <a:off x="0" y="5095876"/>
            <a:ext cx="1477427" cy="2618431"/>
          </a:xfrm>
          <a:prstGeom prst="rect">
            <a:avLst/>
          </a:prstGeom>
        </p:spPr>
      </p:pic>
      <p:pic>
        <p:nvPicPr>
          <p:cNvPr id="3" name="Рисунок 2" descr="0_14ffa1_b5434ecd_orig.png"/>
          <p:cNvPicPr>
            <a:picLocks noChangeAspect="1"/>
          </p:cNvPicPr>
          <p:nvPr/>
        </p:nvPicPr>
        <p:blipFill>
          <a:blip r:embed="rId4"/>
          <a:stretch>
            <a:fillRect/>
          </a:stretch>
        </p:blipFill>
        <p:spPr>
          <a:xfrm rot="16200000" flipH="1">
            <a:off x="2293677" y="-2293676"/>
            <a:ext cx="2270650" cy="6858001"/>
          </a:xfrm>
          <a:prstGeom prst="rect">
            <a:avLst/>
          </a:prstGeom>
        </p:spPr>
      </p:pic>
      <p:sp>
        <p:nvSpPr>
          <p:cNvPr id="34817" name="Rectangle 1"/>
          <p:cNvSpPr>
            <a:spLocks noChangeArrowheads="1"/>
          </p:cNvSpPr>
          <p:nvPr/>
        </p:nvSpPr>
        <p:spPr bwMode="auto">
          <a:xfrm>
            <a:off x="642918" y="1523976"/>
            <a:ext cx="5786454"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 мезгіліндегі адамдардың  киім киісін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Адамдардың неліктен күз мезгілінде жылырақ  киінетіндігін балаларға   айтып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  </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Біздің ауламыз.</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Ауладағы түскен жапырақтарды  жинауға балаларды тазалыққа, еңбекқорлыққа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Күзгі киім</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Күзгі  киім  атауларын үш тілде  үйрету</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Күн мен түн</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 әр түрлі  қимыл-қозғалсын  дамыту, шапшаңдыққа, ептілікке , ұйымшылдыққа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Ортасына дейін кім бұрын жетеді?</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  Балалардың қимыл- қозғалысын дамыту, шапшаңдыққа , ептілікке , ұйымшылдыққа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барысы:  Екі қысқа жұмыр таяқ алынады. Ұзындығы  8 м жіпті  екі шынан байлайды.Оның қақ ортасына лентемен байлап белгілейді. Балалар  таяқтарды алады да, бір-бірінен алшақтап, екі жаққа  қарай  жіпті  таяққа орап, екі  қолдарымен таяқты  айналдыра бастайды да , алға қарай жылжиды. Жіпті  лентаға дейін кім бұрын  ораса , сол жеңген болып есептеледі.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 шаңырақ астында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0_92470_6e111e60_orig.png"/>
          <p:cNvPicPr>
            <a:picLocks noChangeAspect="1"/>
          </p:cNvPicPr>
          <p:nvPr/>
        </p:nvPicPr>
        <p:blipFill>
          <a:blip r:embed="rId5" cstate="print"/>
          <a:stretch>
            <a:fillRect/>
          </a:stretch>
        </p:blipFill>
        <p:spPr>
          <a:xfrm>
            <a:off x="0" y="7053393"/>
            <a:ext cx="6858000" cy="285260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0_1813a2_24e1e6b1_orig.png"/>
          <p:cNvPicPr>
            <a:picLocks noChangeAspect="1"/>
          </p:cNvPicPr>
          <p:nvPr/>
        </p:nvPicPr>
        <p:blipFill>
          <a:blip r:embed="rId3"/>
          <a:stretch>
            <a:fillRect/>
          </a:stretch>
        </p:blipFill>
        <p:spPr>
          <a:xfrm>
            <a:off x="714356" y="2809860"/>
            <a:ext cx="2700795" cy="2563050"/>
          </a:xfrm>
          <a:prstGeom prst="rect">
            <a:avLst/>
          </a:prstGeom>
        </p:spPr>
      </p:pic>
      <p:pic>
        <p:nvPicPr>
          <p:cNvPr id="12" name="Рисунок 11" descr="0_1813a2_24e1e6b1_orig.png"/>
          <p:cNvPicPr>
            <a:picLocks noChangeAspect="1"/>
          </p:cNvPicPr>
          <p:nvPr/>
        </p:nvPicPr>
        <p:blipFill>
          <a:blip r:embed="rId3"/>
          <a:stretch>
            <a:fillRect/>
          </a:stretch>
        </p:blipFill>
        <p:spPr>
          <a:xfrm>
            <a:off x="4000504" y="3738554"/>
            <a:ext cx="1731378" cy="1643074"/>
          </a:xfrm>
          <a:prstGeom prst="rect">
            <a:avLst/>
          </a:prstGeom>
        </p:spPr>
      </p:pic>
      <p:pic>
        <p:nvPicPr>
          <p:cNvPr id="13" name="Рисунок 12" descr="0_1813a2_24e1e6b1_orig.png"/>
          <p:cNvPicPr>
            <a:picLocks noChangeAspect="1"/>
          </p:cNvPicPr>
          <p:nvPr/>
        </p:nvPicPr>
        <p:blipFill>
          <a:blip r:embed="rId3"/>
          <a:stretch>
            <a:fillRect/>
          </a:stretch>
        </p:blipFill>
        <p:spPr>
          <a:xfrm>
            <a:off x="2214554" y="5310190"/>
            <a:ext cx="1857388" cy="1762658"/>
          </a:xfrm>
          <a:prstGeom prst="rect">
            <a:avLst/>
          </a:prstGeom>
        </p:spPr>
      </p:pic>
      <p:pic>
        <p:nvPicPr>
          <p:cNvPr id="3" name="Рисунок 2" descr="0_92469_20b45f0c_orig.png"/>
          <p:cNvPicPr>
            <a:picLocks noChangeAspect="1"/>
          </p:cNvPicPr>
          <p:nvPr/>
        </p:nvPicPr>
        <p:blipFill>
          <a:blip r:embed="rId4" cstate="print"/>
          <a:stretch>
            <a:fillRect/>
          </a:stretch>
        </p:blipFill>
        <p:spPr>
          <a:xfrm>
            <a:off x="0" y="0"/>
            <a:ext cx="6858000" cy="5151506"/>
          </a:xfrm>
          <a:prstGeom prst="rect">
            <a:avLst/>
          </a:prstGeom>
        </p:spPr>
      </p:pic>
      <p:pic>
        <p:nvPicPr>
          <p:cNvPr id="7" name="Рисунок 6" descr="15216068.png"/>
          <p:cNvPicPr>
            <a:picLocks noChangeAspect="1"/>
          </p:cNvPicPr>
          <p:nvPr/>
        </p:nvPicPr>
        <p:blipFill>
          <a:blip r:embed="rId5"/>
          <a:stretch>
            <a:fillRect/>
          </a:stretch>
        </p:blipFill>
        <p:spPr>
          <a:xfrm>
            <a:off x="0" y="6248400"/>
            <a:ext cx="6858000" cy="3657600"/>
          </a:xfrm>
          <a:prstGeom prst="rect">
            <a:avLst/>
          </a:prstGeom>
        </p:spPr>
      </p:pic>
      <p:sp>
        <p:nvSpPr>
          <p:cNvPr id="8" name="Прямоугольник 7"/>
          <p:cNvSpPr/>
          <p:nvPr/>
        </p:nvSpPr>
        <p:spPr>
          <a:xfrm>
            <a:off x="857232" y="2952736"/>
            <a:ext cx="5293366" cy="3139321"/>
          </a:xfrm>
          <a:prstGeom prst="rect">
            <a:avLst/>
          </a:prstGeom>
          <a:noFill/>
        </p:spPr>
        <p:txBody>
          <a:bodyPr wrap="square" lIns="91440" tIns="45720" rIns="91440" bIns="45720">
            <a:spAutoFit/>
          </a:bodyPr>
          <a:lstStyle/>
          <a:p>
            <a:pPr algn="ctr"/>
            <a:r>
              <a:rPr lang="kk-KZ" sz="6600" b="1" i="1" cap="none" spc="0" dirty="0" smtClean="0">
                <a:ln w="12700">
                  <a:solidFill>
                    <a:srgbClr val="0000CC"/>
                  </a:solidFill>
                  <a:prstDash val="solid"/>
                </a:ln>
                <a:solidFill>
                  <a:srgbClr val="0000CC"/>
                </a:solidFill>
                <a:effectLst>
                  <a:glow rad="101600">
                    <a:srgbClr val="FFFF00">
                      <a:alpha val="40000"/>
                    </a:srgbClr>
                  </a:glow>
                </a:effectLst>
                <a:latin typeface="Times New Roman" pitchFamily="18" charset="0"/>
                <a:cs typeface="Times New Roman" pitchFamily="18" charset="0"/>
              </a:rPr>
              <a:t>Күз мезгілінің </a:t>
            </a:r>
          </a:p>
          <a:p>
            <a:pPr algn="ctr"/>
            <a:r>
              <a:rPr lang="kk-KZ" sz="6600" b="1" i="1" cap="none" spc="0" dirty="0" smtClean="0">
                <a:ln w="12700">
                  <a:solidFill>
                    <a:srgbClr val="0000CC"/>
                  </a:solidFill>
                  <a:prstDash val="solid"/>
                </a:ln>
                <a:solidFill>
                  <a:srgbClr val="0000CC"/>
                </a:solidFill>
                <a:effectLst>
                  <a:glow rad="101600">
                    <a:srgbClr val="FFFF00">
                      <a:alpha val="40000"/>
                    </a:srgbClr>
                  </a:glow>
                </a:effectLst>
                <a:latin typeface="Times New Roman" pitchFamily="18" charset="0"/>
                <a:cs typeface="Times New Roman" pitchFamily="18" charset="0"/>
              </a:rPr>
              <a:t>картотекасы</a:t>
            </a:r>
            <a:endParaRPr lang="ru-RU" sz="6600" b="1" i="1" cap="none" spc="0" dirty="0">
              <a:ln w="12700">
                <a:solidFill>
                  <a:srgbClr val="0000CC"/>
                </a:solidFill>
                <a:prstDash val="solid"/>
              </a:ln>
              <a:solidFill>
                <a:srgbClr val="0000CC"/>
              </a:solidFill>
              <a:effectLst>
                <a:glow rad="101600">
                  <a:srgbClr val="FFFF00">
                    <a:alpha val="40000"/>
                  </a:srgbClr>
                </a:glow>
              </a:effectLst>
              <a:latin typeface="Times New Roman" pitchFamily="18" charset="0"/>
              <a:cs typeface="Times New Roman" pitchFamily="18" charset="0"/>
            </a:endParaRPr>
          </a:p>
        </p:txBody>
      </p:sp>
      <p:pic>
        <p:nvPicPr>
          <p:cNvPr id="9" name="Рисунок 8" descr="0_106024_66397248_orig.png"/>
          <p:cNvPicPr>
            <a:picLocks noChangeAspect="1"/>
          </p:cNvPicPr>
          <p:nvPr/>
        </p:nvPicPr>
        <p:blipFill>
          <a:blip r:embed="rId6" cstate="print"/>
          <a:stretch>
            <a:fillRect/>
          </a:stretch>
        </p:blipFill>
        <p:spPr>
          <a:xfrm>
            <a:off x="3500438" y="6453198"/>
            <a:ext cx="2428892" cy="1938187"/>
          </a:xfrm>
          <a:prstGeom prst="rect">
            <a:avLst/>
          </a:prstGeom>
        </p:spPr>
      </p:pic>
      <p:pic>
        <p:nvPicPr>
          <p:cNvPr id="11" name="Рисунок 10" descr="0_1813a2_24e1e6b1_orig.png"/>
          <p:cNvPicPr>
            <a:picLocks noChangeAspect="1"/>
          </p:cNvPicPr>
          <p:nvPr/>
        </p:nvPicPr>
        <p:blipFill>
          <a:blip r:embed="rId3"/>
          <a:stretch>
            <a:fillRect/>
          </a:stretch>
        </p:blipFill>
        <p:spPr>
          <a:xfrm>
            <a:off x="3500438" y="1881166"/>
            <a:ext cx="1279714" cy="12144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571480" y="809596"/>
            <a:ext cx="5500726" cy="6678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Жылы жаққа қайтқан тырналарды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Күзде тырналардың жылы жаққа кететіндігін, қыс мезгілінде тамақтың тапшылығы, аяздың қаттылығы оларға қиынға  соғатындығын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Құстарға жем сауыт жасау.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Құстарға қамқорлық қарауға , аяушылық сезімдерін оятуға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Сап-сары боп келе жатқан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Сезді мекен күзді олар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Қарлығаштар ұшып  кетті,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Ұшып кетті тырналар.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Балалардың сөздік  қорларын молайтып , тілдің грамматикасы  дұрыс  сақтау дағдысын  қалыптастыру.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Дидактикалық ойын:  </a:t>
            </a:r>
            <a:r>
              <a:rPr kumimoji="0" lang="kk-KZ" sz="140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Күзде не киеміз?</a:t>
            </a:r>
            <a:r>
              <a:rPr kumimoji="0" lang="kk-KZ" sz="140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 мезгіліне байланысты адамдардың киімкию үлгісін көрсете түсіндіру.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Аттамақ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Мақсаты:Денені шынықтыру, шапшаңдыққа , ептілікке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Бұл ойында үш жіпті керіп ұстап тұрады.Бріншісі-төмен ,оны аттап өту керек, екінші-биік, оны еңкейіп, үшіншісіінен тағы да аттап өту керек.Әуелі ойыншыны алып келіп, осы жіптерден өткізіп , содан соң көзін байлап, бір айналдырып қояберу керек.Ойын басқарушының белгісімен жіпті керіп  ұстап тұрған адамдар жіпті жинап , алады, ал ойыншы өзінше әрекеттеніп аттап жүреді.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1.Сазбалшықтан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қала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құрастырайық.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Тәтті тоқаштар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пісірейік</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Тырналар болып ұшайық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pic>
        <p:nvPicPr>
          <p:cNvPr id="5" name="Рисунок 4" descr="5391.jpg"/>
          <p:cNvPicPr>
            <a:picLocks noChangeAspect="1"/>
          </p:cNvPicPr>
          <p:nvPr/>
        </p:nvPicPr>
        <p:blipFill>
          <a:blip r:embed="rId3" cstate="print"/>
          <a:stretch>
            <a:fillRect/>
          </a:stretch>
        </p:blipFill>
        <p:spPr>
          <a:xfrm>
            <a:off x="5214950" y="238091"/>
            <a:ext cx="1643050" cy="1508321"/>
          </a:xfrm>
          <a:prstGeom prst="rect">
            <a:avLst/>
          </a:prstGeom>
        </p:spPr>
      </p:pic>
      <p:pic>
        <p:nvPicPr>
          <p:cNvPr id="6" name="Рисунок 5" descr="0_7bede_7a931097_orig.png"/>
          <p:cNvPicPr>
            <a:picLocks noChangeAspect="1"/>
          </p:cNvPicPr>
          <p:nvPr/>
        </p:nvPicPr>
        <p:blipFill>
          <a:blip r:embed="rId4" cstate="print"/>
          <a:stretch>
            <a:fillRect/>
          </a:stretch>
        </p:blipFill>
        <p:spPr>
          <a:xfrm>
            <a:off x="428604" y="0"/>
            <a:ext cx="1881266" cy="1528000"/>
          </a:xfrm>
          <a:prstGeom prst="rect">
            <a:avLst/>
          </a:prstGeom>
        </p:spPr>
      </p:pic>
      <p:pic>
        <p:nvPicPr>
          <p:cNvPr id="7" name="Рисунок 6" descr="0_14ffc9_cf8d381b_orig.png"/>
          <p:cNvPicPr>
            <a:picLocks noChangeAspect="1"/>
          </p:cNvPicPr>
          <p:nvPr/>
        </p:nvPicPr>
        <p:blipFill>
          <a:blip r:embed="rId5" cstate="print"/>
          <a:stretch>
            <a:fillRect/>
          </a:stretch>
        </p:blipFill>
        <p:spPr>
          <a:xfrm>
            <a:off x="285728" y="7451936"/>
            <a:ext cx="6143668" cy="2152526"/>
          </a:xfrm>
          <a:prstGeom prst="rect">
            <a:avLst/>
          </a:prstGeom>
        </p:spPr>
      </p:pic>
      <p:pic>
        <p:nvPicPr>
          <p:cNvPr id="8" name="Рисунок 7" descr="0_160426_d5537019_orig.png"/>
          <p:cNvPicPr>
            <a:picLocks noChangeAspect="1"/>
          </p:cNvPicPr>
          <p:nvPr/>
        </p:nvPicPr>
        <p:blipFill>
          <a:blip r:embed="rId6" cstate="print"/>
          <a:stretch>
            <a:fillRect/>
          </a:stretch>
        </p:blipFill>
        <p:spPr>
          <a:xfrm>
            <a:off x="4698788" y="2952736"/>
            <a:ext cx="2159212" cy="15914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0_14ffb4_90da64f6_orig.png"/>
          <p:cNvPicPr>
            <a:picLocks noChangeAspect="1"/>
          </p:cNvPicPr>
          <p:nvPr/>
        </p:nvPicPr>
        <p:blipFill>
          <a:blip r:embed="rId2"/>
          <a:stretch>
            <a:fillRect/>
          </a:stretch>
        </p:blipFill>
        <p:spPr>
          <a:xfrm>
            <a:off x="0" y="0"/>
            <a:ext cx="6858000" cy="2166918"/>
          </a:xfrm>
          <a:prstGeom prst="rect">
            <a:avLst/>
          </a:prstGeom>
        </p:spPr>
      </p:pic>
      <p:sp>
        <p:nvSpPr>
          <p:cNvPr id="1025" name="Rectangle 1"/>
          <p:cNvSpPr>
            <a:spLocks noChangeArrowheads="1"/>
          </p:cNvSpPr>
          <p:nvPr/>
        </p:nvSpPr>
        <p:spPr bwMode="auto">
          <a:xfrm>
            <a:off x="857232" y="1095348"/>
            <a:ext cx="5143536" cy="74174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Желді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Желдің түрлерімен таныстыру;салқын жел, жылы жел, ұйытқып   соққан жел.Желдің күштілігі ауа-райының салқындығын үдететіндігін түсіндіру</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Әдемі гүлдер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Гүлзардағы гүлдерді суару.Өсімдіктерге қамқор болу, аялау, күту.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Тақпақ.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Балаларға  жел туралы өлең жаттату арқылы тілдегі дауыс ырғағының мәнерлілігін сезіне білуге мүмкіндік туғызу.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 улейді у-у-у.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Құйын келіп билейді зу-зу-зу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Қатты-қатты жел соқтыгу-гу-гу,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Жапырақтар қол соқты ду-ду-ду.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Айгөлек-ау, айгөлек</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Қандай жағдайда әр нәрсенің қажеттілігін білу мақсатында ойнату.Шапшаңдыққа баулу.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Орамал  тастау</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effectLst/>
                <a:latin typeface="Times New Roman" pitchFamily="18" charset="0"/>
                <a:ea typeface="Calibri" pitchFamily="34" charset="0"/>
                <a:cs typeface="Times New Roman" pitchFamily="18" charset="0"/>
              </a:rPr>
              <a:t>Орамал</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тастау ойыны қатысушылар араласа шеңбер құрып отырады.Ойын бастаушының қолындағы орамал шиыршықталған,ұруға ыңғайлы болады.Ойнаушылар ән немесе  әңгіме айтып отырғанда  бастаушы оларды сырттарынан айналып, біреуді белгілеп, оның артына қолындағы орамалды тастап кетеді.Егер қайта айналып келгенде әлгі адам өзінің  сырт жағында қалған орамалды байқамаса, басқаоушы оны орамалмен ұрғылайды.Ал, егер отырған адам  өзінің сыртына орамал түскенін байқаса , бастаушыны қууға тиіс.Ойыншыдан қашып жүрген бастаушы босап қалғанорынға келіп отырады.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Желмен жарысайық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Менің әдемі үйім</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(құрастыру)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Қолшатыр астында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0_7d00b_cf7f32bf_orig.png"/>
          <p:cNvPicPr>
            <a:picLocks noChangeAspect="1"/>
          </p:cNvPicPr>
          <p:nvPr/>
        </p:nvPicPr>
        <p:blipFill>
          <a:blip r:embed="rId3" cstate="print"/>
          <a:stretch>
            <a:fillRect/>
          </a:stretch>
        </p:blipFill>
        <p:spPr>
          <a:xfrm>
            <a:off x="285728" y="8453462"/>
            <a:ext cx="913801" cy="1129539"/>
          </a:xfrm>
          <a:prstGeom prst="rect">
            <a:avLst/>
          </a:prstGeom>
        </p:spPr>
      </p:pic>
      <p:pic>
        <p:nvPicPr>
          <p:cNvPr id="5" name="Рисунок 4" descr="0_180d7f_22a468d6_orig.png"/>
          <p:cNvPicPr>
            <a:picLocks noChangeAspect="1"/>
          </p:cNvPicPr>
          <p:nvPr/>
        </p:nvPicPr>
        <p:blipFill>
          <a:blip r:embed="rId4"/>
          <a:stretch>
            <a:fillRect/>
          </a:stretch>
        </p:blipFill>
        <p:spPr>
          <a:xfrm>
            <a:off x="4714884" y="7239016"/>
            <a:ext cx="1939664" cy="2365444"/>
          </a:xfrm>
          <a:prstGeom prst="rect">
            <a:avLst/>
          </a:prstGeom>
        </p:spPr>
      </p:pic>
      <p:pic>
        <p:nvPicPr>
          <p:cNvPr id="6" name="Рисунок 5" descr="0_105ee7_dcf4d92f_orig.png"/>
          <p:cNvPicPr>
            <a:picLocks noChangeAspect="1"/>
          </p:cNvPicPr>
          <p:nvPr/>
        </p:nvPicPr>
        <p:blipFill>
          <a:blip r:embed="rId5" cstate="print"/>
          <a:stretch>
            <a:fillRect/>
          </a:stretch>
        </p:blipFill>
        <p:spPr>
          <a:xfrm>
            <a:off x="5305807" y="3738554"/>
            <a:ext cx="1552193" cy="1090757"/>
          </a:xfrm>
          <a:prstGeom prst="rect">
            <a:avLst/>
          </a:prstGeom>
        </p:spPr>
      </p:pic>
      <p:pic>
        <p:nvPicPr>
          <p:cNvPr id="7" name="Рисунок 6" descr="0_1813ab_f5a700d7_orig.png"/>
          <p:cNvPicPr>
            <a:picLocks noChangeAspect="1"/>
          </p:cNvPicPr>
          <p:nvPr/>
        </p:nvPicPr>
        <p:blipFill>
          <a:blip r:embed="rId6" cstate="print"/>
          <a:stretch>
            <a:fillRect/>
          </a:stretch>
        </p:blipFill>
        <p:spPr>
          <a:xfrm>
            <a:off x="3571876" y="8453462"/>
            <a:ext cx="1071570" cy="1201848"/>
          </a:xfrm>
          <a:prstGeom prst="rect">
            <a:avLst/>
          </a:prstGeom>
        </p:spPr>
      </p:pic>
      <p:pic>
        <p:nvPicPr>
          <p:cNvPr id="8" name="Рисунок 7" descr="0_1813ab_f5a700d7_orig.png"/>
          <p:cNvPicPr>
            <a:picLocks noChangeAspect="1"/>
          </p:cNvPicPr>
          <p:nvPr/>
        </p:nvPicPr>
        <p:blipFill>
          <a:blip r:embed="rId7" cstate="print"/>
          <a:stretch>
            <a:fillRect/>
          </a:stretch>
        </p:blipFill>
        <p:spPr>
          <a:xfrm>
            <a:off x="2143116" y="8739214"/>
            <a:ext cx="602443" cy="6756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0_1813a2_24e1e6b1_orig.png"/>
          <p:cNvPicPr>
            <a:picLocks noChangeAspect="1"/>
          </p:cNvPicPr>
          <p:nvPr/>
        </p:nvPicPr>
        <p:blipFill>
          <a:blip r:embed="rId2"/>
          <a:stretch>
            <a:fillRect/>
          </a:stretch>
        </p:blipFill>
        <p:spPr>
          <a:xfrm>
            <a:off x="568464" y="2238356"/>
            <a:ext cx="5475514" cy="5196253"/>
          </a:xfrm>
          <a:prstGeom prst="rect">
            <a:avLst/>
          </a:prstGeom>
        </p:spPr>
      </p:pic>
      <p:sp>
        <p:nvSpPr>
          <p:cNvPr id="19457" name="Rectangle 1"/>
          <p:cNvSpPr>
            <a:spLocks noChangeArrowheads="1"/>
          </p:cNvSpPr>
          <p:nvPr/>
        </p:nvSpPr>
        <p:spPr bwMode="auto">
          <a:xfrm>
            <a:off x="857232" y="1452538"/>
            <a:ext cx="5286412"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Көшедегі машиналарды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Көшедегі машиналардың жүрісін бақылау.Олардың түрлерімен таныстыру.Машина адам үшін , уақытын үнемдейтіндігімен түсіндіру.Машинаға қарсы жүгірмеу, көше тәртібін құрыс сақтап жүруге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Ағаш түптерін қопсыту, су құю.</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Табиғатты аялай білуге, өсімдіктерге қамқор болуға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Алтын күз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тақырыбына сурет бойынша әңгімелесу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 Балаларды сурет бойынша  әңгіме құрауға дағдыландыру; тілдің грамматикалық құралуын одан әрі дамыту және сөздік қоыр молайту.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Ақ қояным</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Балаларға әртүрлі қимылдар жасату арқылы денелерін ширату, көңілдерін көтеру.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Ұшты-ұшты</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Осы кезде  ұшты-ұшты қазан ұшты, ұшты-ұшты  қабан ұшты</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дейді. Осы  кезде ұшпайтын нәресеге қолын көтерген кісі айыпты болып есептеледі.Үшатын  және ұшпайтын  нәрселер жұртты жаңылту  мақсатында  әдейі арба- қарға,үйрек-бүйрек, кептер- кепсер, көже- шөже, іркіт- бүркіт болып   айтылады.Есек ұшты, есік үшты, етік үшты, бесік  ұшты  деп ұзақ айтылып келіп, шөмеле ұшты, бөдене ұшты деп жаңылыстыруға болады.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Тәтті тоқаштар</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пісірейік</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Мені қуып жет</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Шаңырақ</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92441_4545912a_orig.png"/>
          <p:cNvPicPr>
            <a:picLocks noChangeAspect="1"/>
          </p:cNvPicPr>
          <p:nvPr/>
        </p:nvPicPr>
        <p:blipFill>
          <a:blip r:embed="rId3" cstate="print"/>
          <a:stretch>
            <a:fillRect/>
          </a:stretch>
        </p:blipFill>
        <p:spPr>
          <a:xfrm>
            <a:off x="0" y="8096272"/>
            <a:ext cx="6858000" cy="1809728"/>
          </a:xfrm>
          <a:prstGeom prst="rect">
            <a:avLst/>
          </a:prstGeom>
        </p:spPr>
      </p:pic>
      <p:pic>
        <p:nvPicPr>
          <p:cNvPr id="4" name="Рисунок 3" descr="0_92474_dd3a1be7_orig.png"/>
          <p:cNvPicPr>
            <a:picLocks noChangeAspect="1"/>
          </p:cNvPicPr>
          <p:nvPr/>
        </p:nvPicPr>
        <p:blipFill>
          <a:blip r:embed="rId4" cstate="print"/>
          <a:stretch>
            <a:fillRect/>
          </a:stretch>
        </p:blipFill>
        <p:spPr>
          <a:xfrm>
            <a:off x="0" y="0"/>
            <a:ext cx="6858000" cy="2255119"/>
          </a:xfrm>
          <a:prstGeom prst="rect">
            <a:avLst/>
          </a:prstGeom>
        </p:spPr>
      </p:pic>
      <p:pic>
        <p:nvPicPr>
          <p:cNvPr id="5" name="Рисунок 4" descr="0_7bee7_ee7e7a10_orig.png"/>
          <p:cNvPicPr>
            <a:picLocks noChangeAspect="1"/>
          </p:cNvPicPr>
          <p:nvPr/>
        </p:nvPicPr>
        <p:blipFill>
          <a:blip r:embed="rId5" cstate="print"/>
          <a:stretch>
            <a:fillRect/>
          </a:stretch>
        </p:blipFill>
        <p:spPr>
          <a:xfrm>
            <a:off x="3786190" y="380968"/>
            <a:ext cx="1285860" cy="13341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0_14d96a_3ef34e8d_orig.png"/>
          <p:cNvPicPr>
            <a:picLocks noChangeAspect="1"/>
          </p:cNvPicPr>
          <p:nvPr/>
        </p:nvPicPr>
        <p:blipFill>
          <a:blip r:embed="rId2"/>
          <a:stretch>
            <a:fillRect/>
          </a:stretch>
        </p:blipFill>
        <p:spPr>
          <a:xfrm>
            <a:off x="428604" y="2595546"/>
            <a:ext cx="5879000" cy="5929354"/>
          </a:xfrm>
          <a:prstGeom prst="rect">
            <a:avLst/>
          </a:prstGeom>
        </p:spPr>
      </p:pic>
      <p:pic>
        <p:nvPicPr>
          <p:cNvPr id="3" name="Рисунок 2" descr="0_92457_59b3a98a_orig.png"/>
          <p:cNvPicPr>
            <a:picLocks noChangeAspect="1"/>
          </p:cNvPicPr>
          <p:nvPr/>
        </p:nvPicPr>
        <p:blipFill>
          <a:blip r:embed="rId3" cstate="print"/>
          <a:stretch>
            <a:fillRect/>
          </a:stretch>
        </p:blipFill>
        <p:spPr>
          <a:xfrm>
            <a:off x="0" y="0"/>
            <a:ext cx="3214686" cy="3213387"/>
          </a:xfrm>
          <a:prstGeom prst="rect">
            <a:avLst/>
          </a:prstGeom>
        </p:spPr>
      </p:pic>
      <p:sp>
        <p:nvSpPr>
          <p:cNvPr id="20481" name="Rectangle 1"/>
          <p:cNvSpPr>
            <a:spLocks noChangeArrowheads="1"/>
          </p:cNvSpPr>
          <p:nvPr/>
        </p:nvSpPr>
        <p:spPr bwMode="auto">
          <a:xfrm>
            <a:off x="857232" y="1452538"/>
            <a:ext cx="500066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№6</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Құстардың қысқы тіршілігін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Құстардың күзгі тіршілігін қадағалай отырып, кейбіреуінің жылы жаққаұшып кететіндігі, ал кейбіреуінің қыстап  қалатындығы туралы түсінік беру</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Біздің ойыншықтар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Ойыншықтарын ұқыптап таза ұстауға, мұқияттылыққа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Тақпақ: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 қайтып барады</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Балаларға тақпақ жаттату арқылы сөздік қорларын молайту, дыбыстарды дұрыс айта білуге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Қазан  толы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Дәулет  қорын қалады.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Заңғар көкке жол сызып,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Құстар қайтып барады.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Жүзік салу</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Зейін қойып тыңдауға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Сымсыз телефон</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сап  түзеп тұрады.Ойын басқарушы бірінші тұрған адамға  құлағына сыбырлап, сөз немесе сөйлем айтады, ол келесі көршісіне сыбырлап естіген сөзін жеткізеді, солай соңғы адамға  дейін жалғасады.Ал енді  ойын басқарушы соңғы адамнан бастап әлгі айтылған сөзді сұрайды.Бастапқы айтқан сөзі кейде өзгеріп кетуі мүмкін, соны қате естіп өзгерткен адам айып  өтейді.Айып  түрлері: Ән салу, би билеу т.б</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1.Тығылыспақ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Әткеншек тебу.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Құс болып ұшайық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0_92458_9ae3ddd1_orig.png"/>
          <p:cNvPicPr>
            <a:picLocks noChangeAspect="1"/>
          </p:cNvPicPr>
          <p:nvPr/>
        </p:nvPicPr>
        <p:blipFill>
          <a:blip r:embed="rId4" cstate="print"/>
          <a:stretch>
            <a:fillRect/>
          </a:stretch>
        </p:blipFill>
        <p:spPr>
          <a:xfrm rot="5400000">
            <a:off x="2859903" y="5907903"/>
            <a:ext cx="3995689" cy="4000505"/>
          </a:xfrm>
          <a:prstGeom prst="rect">
            <a:avLst/>
          </a:prstGeom>
        </p:spPr>
      </p:pic>
      <p:pic>
        <p:nvPicPr>
          <p:cNvPr id="5" name="Рисунок 4" descr="0_7befc_e90c3053_orig.png"/>
          <p:cNvPicPr>
            <a:picLocks noChangeAspect="1"/>
          </p:cNvPicPr>
          <p:nvPr/>
        </p:nvPicPr>
        <p:blipFill>
          <a:blip r:embed="rId5" cstate="print"/>
          <a:stretch>
            <a:fillRect/>
          </a:stretch>
        </p:blipFill>
        <p:spPr>
          <a:xfrm>
            <a:off x="0" y="8372080"/>
            <a:ext cx="1500174" cy="1533920"/>
          </a:xfrm>
          <a:prstGeom prst="rect">
            <a:avLst/>
          </a:prstGeom>
        </p:spPr>
      </p:pic>
      <p:pic>
        <p:nvPicPr>
          <p:cNvPr id="6" name="Рисунок 5" descr="0_9246b_388406a3_orig.png"/>
          <p:cNvPicPr>
            <a:picLocks noChangeAspect="1"/>
          </p:cNvPicPr>
          <p:nvPr/>
        </p:nvPicPr>
        <p:blipFill>
          <a:blip r:embed="rId6" cstate="print"/>
          <a:stretch>
            <a:fillRect/>
          </a:stretch>
        </p:blipFill>
        <p:spPr>
          <a:xfrm>
            <a:off x="4357694" y="452406"/>
            <a:ext cx="2214578" cy="144916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0_7bea3_c1350d65_orig.png"/>
          <p:cNvPicPr>
            <a:picLocks noChangeAspect="1"/>
          </p:cNvPicPr>
          <p:nvPr/>
        </p:nvPicPr>
        <p:blipFill>
          <a:blip r:embed="rId2"/>
          <a:stretch>
            <a:fillRect/>
          </a:stretch>
        </p:blipFill>
        <p:spPr>
          <a:xfrm>
            <a:off x="0" y="0"/>
            <a:ext cx="6858000" cy="9906000"/>
          </a:xfrm>
          <a:prstGeom prst="rect">
            <a:avLst/>
          </a:prstGeom>
        </p:spPr>
      </p:pic>
      <p:sp>
        <p:nvSpPr>
          <p:cNvPr id="21505" name="Rectangle 1"/>
          <p:cNvSpPr>
            <a:spLocks noChangeArrowheads="1"/>
          </p:cNvSpPr>
          <p:nvPr/>
        </p:nvSpPr>
        <p:spPr bwMode="auto">
          <a:xfrm>
            <a:off x="642918" y="523844"/>
            <a:ext cx="5643602" cy="88947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Ауа-райын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Ауа-райын  бақылай отырып, күз мезгілінің өзіне тән ерекшеліктерін көрсете сипаттау.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Таза алаң</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 сыпырушыға көмектесу.Тазалыққа, кішіпейілдікке үйрету.Үлкендердің еңбегін қадірлей білуге тәрбиелеу.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Е.Өтетілеуов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Күшік</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Ү дыбысының айтылуына жаттықтыру.Тақпақты мәнерлеп айтуға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Е.Өтетілеуов.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Күшік</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Үреді  үйшікте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Аулада күшіктер</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Біреуі оның қап-қара,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Біреуі сары ала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Біреуі  қардай 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Біреуі сұр жолақ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Бәрібір, бәрінің жұмысы біреу-ақ: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Үреді абалап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Қасқыр мен қаздар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Топ болып ойнауға, рөлдерді бөліп ойнауға қалыптастыру.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Тымпи-тымпи</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Топ болып ойнауға, рөлдерді бөліп ойнауға қалыптастыру.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барысы:Тымпи-тымпи ойынын бастаушы дөңгеленіп отырған ортасына шығып: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Тым-тырыс, тымпи-тымпи</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дейді.Осы сәтте  қалған адамдар үндемеуге тиіс.Ортаға шыққан адам әр түрлі әзіл, сықақ, қызықты әңгімелер айтып отырғандарды күлдіруге тырысады.Белгілі уақытқа дейін өзінің осындай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өнерімен</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ешкімді күлдірте алмаса, жеке адамның жанына барып , соны күлдіртуге күш салады.Әзіл-сықақтары әлсіз, әсерсіз болса, аузы-мұрнын қисайтып, түрлі қолайсыз қимылдар жасап күлдіруге әрекет етеді. Осы сәтте әлгі  ойыншы үн шығармауға, ортадағы адамның сұрағына жауап бермеуге тырысады.Ал, сөйлеп , күліп қойса айыпкер саналады. Айыбы үшін өлең айтып би  билейді.Айбын өтегеннен кейін ол ортаға шығып, ойынды басқарып кетеді.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ойнауы:</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Әткеншек тебу.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Допты қуалау</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 біргеміз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0_14d96f_5f3dd7ab_orig.png"/>
          <p:cNvPicPr>
            <a:picLocks noChangeAspect="1"/>
          </p:cNvPicPr>
          <p:nvPr/>
        </p:nvPicPr>
        <p:blipFill>
          <a:blip r:embed="rId3"/>
          <a:stretch>
            <a:fillRect/>
          </a:stretch>
        </p:blipFill>
        <p:spPr>
          <a:xfrm>
            <a:off x="2928934" y="3095612"/>
            <a:ext cx="3067289" cy="1817369"/>
          </a:xfrm>
          <a:prstGeom prst="rect">
            <a:avLst/>
          </a:prstGeom>
        </p:spPr>
      </p:pic>
      <p:pic>
        <p:nvPicPr>
          <p:cNvPr id="5" name="Рисунок 4" descr="0_1813ab_f5a700d7_orig.png"/>
          <p:cNvPicPr>
            <a:picLocks noChangeAspect="1"/>
          </p:cNvPicPr>
          <p:nvPr/>
        </p:nvPicPr>
        <p:blipFill>
          <a:blip r:embed="rId4" cstate="print"/>
          <a:stretch>
            <a:fillRect/>
          </a:stretch>
        </p:blipFill>
        <p:spPr>
          <a:xfrm>
            <a:off x="4786322" y="595282"/>
            <a:ext cx="793526" cy="890000"/>
          </a:xfrm>
          <a:prstGeom prst="rect">
            <a:avLst/>
          </a:prstGeom>
        </p:spPr>
      </p:pic>
      <p:pic>
        <p:nvPicPr>
          <p:cNvPr id="6" name="Рисунок 5" descr="0_1813ab_f5a700d7_orig.png"/>
          <p:cNvPicPr>
            <a:picLocks noChangeAspect="1"/>
          </p:cNvPicPr>
          <p:nvPr/>
        </p:nvPicPr>
        <p:blipFill>
          <a:blip r:embed="rId5" cstate="print"/>
          <a:stretch>
            <a:fillRect/>
          </a:stretch>
        </p:blipFill>
        <p:spPr>
          <a:xfrm>
            <a:off x="4714884" y="8382024"/>
            <a:ext cx="857256" cy="9614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0_14d98f_fb74a07a_orig.png"/>
          <p:cNvPicPr>
            <a:picLocks noChangeAspect="1"/>
          </p:cNvPicPr>
          <p:nvPr/>
        </p:nvPicPr>
        <p:blipFill>
          <a:blip r:embed="rId2"/>
          <a:stretch>
            <a:fillRect/>
          </a:stretch>
        </p:blipFill>
        <p:spPr>
          <a:xfrm rot="18649630">
            <a:off x="2199489" y="1923233"/>
            <a:ext cx="6116108" cy="4457963"/>
          </a:xfrm>
          <a:prstGeom prst="rect">
            <a:avLst/>
          </a:prstGeom>
        </p:spPr>
      </p:pic>
      <p:sp>
        <p:nvSpPr>
          <p:cNvPr id="22529" name="Rectangle 1"/>
          <p:cNvSpPr>
            <a:spLocks noChangeArrowheads="1"/>
          </p:cNvSpPr>
          <p:nvPr/>
        </p:nvSpPr>
        <p:spPr bwMode="auto">
          <a:xfrm>
            <a:off x="571480" y="1095348"/>
            <a:ext cx="5715016"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№8</a:t>
            </a:r>
            <a:endParaRPr kumimoji="0" lang="kk-KZ" sz="1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Күзгі жапырақтарды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Мезгілге байланысты  жапырақ түстерінің  өзгеруін  қадағалау.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Жапырақтардан гүл шоғын   жасау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Қол икемділігін дамыта отырып, әсемділікті, әдемілікті сезіне білуге талпындыру.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Күзгі жапырақ</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тақпақ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Қыстың жақын қалғанын,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Жапырақтар сезгендей.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Желмен ұшып барады,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Жерге қонып  үлгермей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Балалардың  тілдерін дамыту арқылы, сөздік қорын дамыту.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Аю жүрген орманда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Қимыл қозғалысын дамыту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Монданақ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Монданақ ойыны бойынша белдік-белбеу әйтпесе  орамалды шиыршықтап алып дөңгелене  отырады.Ортаға біреу шығады.Отырғандар тізерлеп: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Әне кетті монданақ,міне кетті монданақ</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,-деп әндетіп, ортадағы бала  сырт айнала бергенде, оны соғып қалып, орамалын қайтадан жасыра қояды.Оны жасыра аллмаған ойыншы ортаға шығады.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Балалардың өз бетімен ойнауы:</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1.Орта доп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2.Әткеншек  тебу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3.Қуаласпақ</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Бір шаңырақ астында</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92440_230cb6d1_orig.png"/>
          <p:cNvPicPr>
            <a:picLocks noChangeAspect="1"/>
          </p:cNvPicPr>
          <p:nvPr/>
        </p:nvPicPr>
        <p:blipFill>
          <a:blip r:embed="rId3" cstate="print"/>
          <a:stretch>
            <a:fillRect/>
          </a:stretch>
        </p:blipFill>
        <p:spPr>
          <a:xfrm>
            <a:off x="0" y="7523988"/>
            <a:ext cx="6858000" cy="2382012"/>
          </a:xfrm>
          <a:prstGeom prst="rect">
            <a:avLst/>
          </a:prstGeom>
        </p:spPr>
      </p:pic>
      <p:pic>
        <p:nvPicPr>
          <p:cNvPr id="4" name="Рисунок 3" descr="0_18139a_833bfebe_orig.png"/>
          <p:cNvPicPr>
            <a:picLocks noChangeAspect="1"/>
          </p:cNvPicPr>
          <p:nvPr/>
        </p:nvPicPr>
        <p:blipFill>
          <a:blip r:embed="rId4" cstate="print"/>
          <a:stretch>
            <a:fillRect/>
          </a:stretch>
        </p:blipFill>
        <p:spPr>
          <a:xfrm>
            <a:off x="0" y="140481"/>
            <a:ext cx="1383995" cy="1208689"/>
          </a:xfrm>
          <a:prstGeom prst="rect">
            <a:avLst/>
          </a:prstGeom>
        </p:spPr>
      </p:pic>
      <p:pic>
        <p:nvPicPr>
          <p:cNvPr id="5" name="Рисунок 4" descr="0_7bede_7a931097_orig.png"/>
          <p:cNvPicPr>
            <a:picLocks noChangeAspect="1"/>
          </p:cNvPicPr>
          <p:nvPr/>
        </p:nvPicPr>
        <p:blipFill>
          <a:blip r:embed="rId5" cstate="print"/>
          <a:stretch>
            <a:fillRect/>
          </a:stretch>
        </p:blipFill>
        <p:spPr>
          <a:xfrm>
            <a:off x="357166" y="7310454"/>
            <a:ext cx="1071546" cy="870330"/>
          </a:xfrm>
          <a:prstGeom prst="rect">
            <a:avLst/>
          </a:prstGeom>
        </p:spPr>
      </p:pic>
      <p:pic>
        <p:nvPicPr>
          <p:cNvPr id="7" name="Рисунок 6" descr="0_14d998_c21f4216_orig.png"/>
          <p:cNvPicPr>
            <a:picLocks noChangeAspect="1"/>
          </p:cNvPicPr>
          <p:nvPr/>
        </p:nvPicPr>
        <p:blipFill>
          <a:blip r:embed="rId6" cstate="print"/>
          <a:stretch>
            <a:fillRect/>
          </a:stretch>
        </p:blipFill>
        <p:spPr>
          <a:xfrm>
            <a:off x="1928802" y="238092"/>
            <a:ext cx="1127137" cy="1196530"/>
          </a:xfrm>
          <a:prstGeom prst="rect">
            <a:avLst/>
          </a:prstGeom>
        </p:spPr>
      </p:pic>
      <p:pic>
        <p:nvPicPr>
          <p:cNvPr id="8" name="Рисунок 7" descr="0_105ef7_e77a534e_orig.png"/>
          <p:cNvPicPr>
            <a:picLocks noChangeAspect="1"/>
          </p:cNvPicPr>
          <p:nvPr/>
        </p:nvPicPr>
        <p:blipFill>
          <a:blip r:embed="rId7" cstate="print"/>
          <a:stretch>
            <a:fillRect/>
          </a:stretch>
        </p:blipFill>
        <p:spPr>
          <a:xfrm>
            <a:off x="3786190" y="309530"/>
            <a:ext cx="1048930" cy="9585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500042" y="738158"/>
            <a:ext cx="5643602" cy="78175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Бақылау:</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Алтын күзді  бақылау.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Күзгі  алаңның назар аударып, күздің алғашқы белгілерін анықтау.Қай ағаштың жапырақтары ерте өзгеріске ұшырайтынын, түрін, түсін ажырату.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Қуандырып біздерді,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Мерекелі күз келді</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Кел жемісті алтын күз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Кемелденсін халқымыз.</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Қимылдық ойын: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Жылғадан қарғып өтеміз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Қоян мен қасқыр</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Мақсаты:Ептілікке, жылдамдыққа  бірлесіп ойнауға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Еңбек</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Таза алаң</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a:t>
            </a:r>
            <a:r>
              <a:rPr kumimoji="0" lang="kk-KZ" sz="1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Ойын  алаңындағы  ағаш  бұтақтарын жинау.Балаларды еңбек сүйгіштікке тәрбиелеу.Бастаған  ісін аяғына дейін тиянақты орындауға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Жеке жұмыс: </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Отбасы мүшелері</a:t>
            </a:r>
            <a:r>
              <a:rPr kumimoji="0" lang="kk-KZ" sz="1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Мақсаты: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Отбасы мүшелерін дұрыс  атай білуге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Қимылдық ойын:</a:t>
            </a: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Көрші</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Мақсаты:Балалардың ептілікке , сезімталдық,кеңістікті  бағдарлай білуге үйрете отырып, батылдық сияқты  қабілеттерін одан  әрі  дамыту.Шапшаң қимылдап,  жылдам жүгіруге үйрету.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Ойын барысы: </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екі-екіден  қол ұстасып , бірінің артына бірі тұрады.Олардың  алдынан 3- 8 метр жерден сызық жүргізіледі.Ол сызықтың бойында торуылшы бір бала  тұрады.Тәрбиешінің белгісімен ең артында тұрған бала, балалар тобының  екі жағымен  жүгірген бойы сызықтан  өтіп қайтадан  қол ұстасуы керек. Егер  ұстап алса , қолынан жетектеп әкеліп , топтың  алдына келіп  тұрады.Ал қалған біреуі  торуылшы болып, сызықтың үстінде қалады.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Балалар жүгіріп келе жатқанда  торуылшы оларға  арқасын беріп , теріс қарап тұрады.Ортасында тұрған  қасқыр қуып береді.Қолға  түскен балалар  ойыннан шығып қалып, келесі ойынға кіреді.Қасқырларды ұсталып қалған балалардың арасынан сайлайды.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Дербес ойындар.</a:t>
            </a:r>
            <a:endParaRPr kumimoji="0" lang="ru-RU" sz="1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Тренинг: </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Біз татумыз</a:t>
            </a:r>
            <a:r>
              <a:rPr kumimoji="0" lang="kk-KZ"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0_10603f_c0280126_orig.png"/>
          <p:cNvPicPr>
            <a:picLocks noChangeAspect="1"/>
          </p:cNvPicPr>
          <p:nvPr/>
        </p:nvPicPr>
        <p:blipFill>
          <a:blip r:embed="rId2"/>
          <a:stretch>
            <a:fillRect/>
          </a:stretch>
        </p:blipFill>
        <p:spPr>
          <a:xfrm>
            <a:off x="0" y="0"/>
            <a:ext cx="6858000" cy="9906000"/>
          </a:xfrm>
          <a:prstGeom prst="rect">
            <a:avLst/>
          </a:prstGeom>
        </p:spPr>
      </p:pic>
      <p:pic>
        <p:nvPicPr>
          <p:cNvPr id="4" name="Рисунок 3" descr="0_92998_53d25afb_orig.png"/>
          <p:cNvPicPr>
            <a:picLocks noChangeAspect="1"/>
          </p:cNvPicPr>
          <p:nvPr/>
        </p:nvPicPr>
        <p:blipFill>
          <a:blip r:embed="rId3" cstate="print"/>
          <a:stretch>
            <a:fillRect/>
          </a:stretch>
        </p:blipFill>
        <p:spPr>
          <a:xfrm>
            <a:off x="4000504" y="7881958"/>
            <a:ext cx="2428892" cy="1589575"/>
          </a:xfrm>
          <a:prstGeom prst="rect">
            <a:avLst/>
          </a:prstGeom>
        </p:spPr>
      </p:pic>
      <p:pic>
        <p:nvPicPr>
          <p:cNvPr id="5" name="Рисунок 4" descr="0_109b7b_98276fd5_orig.png"/>
          <p:cNvPicPr>
            <a:picLocks noChangeAspect="1"/>
          </p:cNvPicPr>
          <p:nvPr/>
        </p:nvPicPr>
        <p:blipFill>
          <a:blip r:embed="rId4" cstate="print"/>
          <a:stretch>
            <a:fillRect/>
          </a:stretch>
        </p:blipFill>
        <p:spPr>
          <a:xfrm>
            <a:off x="5429264" y="523844"/>
            <a:ext cx="857256" cy="1061172"/>
          </a:xfrm>
          <a:prstGeom prst="rect">
            <a:avLst/>
          </a:prstGeom>
        </p:spPr>
      </p:pic>
      <p:pic>
        <p:nvPicPr>
          <p:cNvPr id="6" name="Рисунок 5" descr="0_1813ae_a1c68100_orig.png"/>
          <p:cNvPicPr>
            <a:picLocks noChangeAspect="1"/>
          </p:cNvPicPr>
          <p:nvPr/>
        </p:nvPicPr>
        <p:blipFill>
          <a:blip r:embed="rId5"/>
          <a:stretch>
            <a:fillRect/>
          </a:stretch>
        </p:blipFill>
        <p:spPr>
          <a:xfrm>
            <a:off x="2571744" y="8310586"/>
            <a:ext cx="1114229" cy="820770"/>
          </a:xfrm>
          <a:prstGeom prst="rect">
            <a:avLst/>
          </a:prstGeom>
        </p:spPr>
      </p:pic>
      <p:pic>
        <p:nvPicPr>
          <p:cNvPr id="7" name="Рисунок 6" descr="0_1813ae_a1c68100_orig.png"/>
          <p:cNvPicPr>
            <a:picLocks noChangeAspect="1"/>
          </p:cNvPicPr>
          <p:nvPr/>
        </p:nvPicPr>
        <p:blipFill>
          <a:blip r:embed="rId5"/>
          <a:stretch>
            <a:fillRect/>
          </a:stretch>
        </p:blipFill>
        <p:spPr>
          <a:xfrm>
            <a:off x="4929198" y="2238356"/>
            <a:ext cx="1260740" cy="928694"/>
          </a:xfrm>
          <a:prstGeom prst="rect">
            <a:avLst/>
          </a:prstGeom>
        </p:spPr>
      </p:pic>
      <p:pic>
        <p:nvPicPr>
          <p:cNvPr id="8" name="Рисунок 7" descr="0_1813ae_a1c68100_orig.png"/>
          <p:cNvPicPr>
            <a:picLocks noChangeAspect="1"/>
          </p:cNvPicPr>
          <p:nvPr/>
        </p:nvPicPr>
        <p:blipFill>
          <a:blip r:embed="rId5"/>
          <a:stretch>
            <a:fillRect/>
          </a:stretch>
        </p:blipFill>
        <p:spPr>
          <a:xfrm>
            <a:off x="714356" y="666720"/>
            <a:ext cx="1114229" cy="820770"/>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TotalTime>
  <Words>3826</Words>
  <Application>Microsoft Office PowerPoint</Application>
  <PresentationFormat>Лист A4 (210x297 мм)</PresentationFormat>
  <Paragraphs>419</Paragraphs>
  <Slides>21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 Windows</dc:creator>
  <cp:lastModifiedBy>Пользователь Windows</cp:lastModifiedBy>
  <cp:revision>3</cp:revision>
  <dcterms:created xsi:type="dcterms:W3CDTF">2016-10-14T13:54:08Z</dcterms:created>
  <dcterms:modified xsi:type="dcterms:W3CDTF">2016-10-17T07:30:29Z</dcterms:modified>
</cp:coreProperties>
</file>